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81" r:id="rId4"/>
    <p:sldId id="293" r:id="rId5"/>
    <p:sldId id="257" r:id="rId6"/>
    <p:sldId id="294" r:id="rId7"/>
    <p:sldId id="295" r:id="rId8"/>
    <p:sldId id="296" r:id="rId9"/>
    <p:sldId id="297" r:id="rId10"/>
    <p:sldId id="298" r:id="rId11"/>
    <p:sldId id="260" r:id="rId12"/>
    <p:sldId id="283" r:id="rId13"/>
    <p:sldId id="299" r:id="rId14"/>
    <p:sldId id="300" r:id="rId15"/>
    <p:sldId id="301" r:id="rId16"/>
    <p:sldId id="302" r:id="rId17"/>
    <p:sldId id="303" r:id="rId18"/>
    <p:sldId id="288" r:id="rId19"/>
    <p:sldId id="304" r:id="rId20"/>
    <p:sldId id="305" r:id="rId21"/>
    <p:sldId id="306" r:id="rId22"/>
    <p:sldId id="269" r:id="rId23"/>
    <p:sldId id="307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6072"/>
    <a:srgbClr val="6ABAEC"/>
    <a:srgbClr val="74778C"/>
    <a:srgbClr val="0C60C6"/>
    <a:srgbClr val="EFF4F7"/>
    <a:srgbClr val="005F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6"/>
    <p:restoredTop sz="94737"/>
  </p:normalViewPr>
  <p:slideViewPr>
    <p:cSldViewPr snapToGrid="0" snapToObjects="1">
      <p:cViewPr>
        <p:scale>
          <a:sx n="91" d="100"/>
          <a:sy n="91" d="100"/>
        </p:scale>
        <p:origin x="-1134" y="-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A448DF7-9D8D-0D4C-BC17-17F16CBF3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894CA94E-F15E-9F4D-AD34-FB328C73F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0C0580F3-C878-6443-BB31-E3AFD11F8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01.10.2019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0B6CB4B7-4411-654C-9C55-E1895668A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5C08AC12-19B6-FE4F-B727-5FB5AD520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41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AA97E92-2236-694B-868C-EBEAC986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390D8CCA-4C7A-D646-80A4-7A7BC3A57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CF84071-0504-A54D-9FEF-08BFCC02B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01.10.2019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6184DFC-CE72-BF40-BEC2-A4A73B2DE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C4E71DD-3716-4E47-A97F-5646ED5A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483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1E7DEEC2-258C-3145-AD37-D3DB0416CB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0B2DC149-CE39-6E46-B267-66B7CE588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152A553-1B77-1942-BED2-62FBEBAE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01.10.2019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E6856A0-9704-CB48-A53F-2F4000434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4C993B3-FEBA-014C-AB48-727E108C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78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B1D29BC-AF37-F247-B8CE-39565F72D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09DF81EF-1B16-A441-B99E-8855BC902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5BA394BA-EC42-194C-B272-6BCBE9C9A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01.10.2019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99A21AE-2691-3F42-BAD7-1A2C73A16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C62565C-00EB-C54D-BC72-3F97D39C6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6185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745E05-7999-F648-8B3B-D57C9359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35DF12F9-3709-8847-B3D0-89F0C0B03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7B65EB7A-6D33-874D-847B-D4CF0EA39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01.10.2019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01D511E-33A9-5D44-901B-C6E30E98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C1EB434B-6845-D849-A591-6F26AB8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353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43DBE3B-18B3-FA44-9F05-6C3A2DC8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7B737EA7-7B1F-CE46-92D0-BA7489208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F6781A8B-5952-2248-8816-CA0433248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AA15AEE-FDCE-2047-8701-FE62C949E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01.10.2019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03C4481-CAFC-644D-AD66-F8A86D4A7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8029CDC5-FD1F-B94B-A476-CC78534B0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2932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35D6415-4282-AE4E-AD0A-EBC8219F9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D9D4338-C673-4A4B-9053-56D465322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74C86BD4-6307-2649-AF2A-7CF0A25A5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2196111-A620-224C-9D7F-02800F438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DA671AE1-8882-B34C-8884-5FA0AF78E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0DBE0907-9569-7A46-B731-5052D5A0F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01.10.2019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5A5135B7-A5EB-AE4B-8EC5-05FAAA0BE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5E5E80E7-DC5F-5D46-9632-A7AEC2B7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153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9A5A986-7058-2B49-BE3B-A31ACE06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40BA752-356A-A34E-8D34-4669D684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01.10.2019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1AB004F5-B4F2-7345-BA9F-E571A525C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13760F6C-E11B-2E48-9091-7C6788E5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612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5174ACD9-52F5-964B-91E7-52C3670F2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01.10.2019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6B4E7FA4-3E1B-ED45-8F51-D6CC3A72A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3DE51704-AFD1-AC4D-9A81-CAE234439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13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E1E3236-2F33-AA43-BABF-9E71C1EB4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81333CDE-8A74-864A-9B52-CC0FD03B4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643130-C46A-904F-822D-68242BCE3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4D8B42F-DA5C-3141-9F36-89546EA4C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01.10.2019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DD45EF3E-4CF0-2E42-89EE-2A876A355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F0CF46E-7B6A-804B-9852-B09D9D4B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65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364374C-AE5A-D448-8D5C-90BBA8B60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E3C0E333-8849-D146-9A6B-3B23E55240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B9092D72-1F99-B240-A2B9-3981532272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CA9A9C9D-EBAC-5A4C-A644-115EA9761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01.10.2019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A11D268B-B302-A745-9E59-49BA43182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1BB61AC3-1ADB-2C46-9C0B-038638C93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442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2C4FD4F-A260-4948-A824-0EF06D23B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AC6052AA-85F7-9840-8898-AE6880FAC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617388F1-F144-2B4E-B83F-BE7343AE1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16649-E4E5-BF40-8BF7-7600363791B9}" type="datetimeFigureOut">
              <a:rPr lang="ru-RU" smtClean="0"/>
              <a:t>01.10.2019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13412378-BF61-E240-BF1C-2B514768A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A28884F-5E24-1C43-B7E3-91F040F11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4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0.png"/><Relationship Id="rId4" Type="http://schemas.openxmlformats.org/officeDocument/2006/relationships/image" Target="../media/image3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0.png"/><Relationship Id="rId4" Type="http://schemas.openxmlformats.org/officeDocument/2006/relationships/image" Target="../media/image39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7" Type="http://schemas.openxmlformats.org/officeDocument/2006/relationships/image" Target="../media/image3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Наташа\корел\сувалкина\презентация НЕЙРОНКИ\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9" t="1170" r="17730" b="17787"/>
          <a:stretch/>
        </p:blipFill>
        <p:spPr bwMode="auto">
          <a:xfrm>
            <a:off x="0" y="-13129"/>
            <a:ext cx="12192000" cy="689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D:\Наташа\корел\сувалкина\презентация НЕЙРОНКИ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127"/>
            <a:ext cx="12192001" cy="689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46211" y="262370"/>
            <a:ext cx="9970534" cy="2190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6000" b="1" dirty="0" smtClean="0">
                <a:solidFill>
                  <a:schemeClr val="bg1"/>
                </a:solidFill>
                <a:effectLst>
                  <a:glow rad="660400">
                    <a:srgbClr val="2A4070">
                      <a:alpha val="22000"/>
                    </a:srgb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РЕКОМЕНДАТЕЛЬНЫЕ СИСТЕМЫ</a:t>
            </a:r>
            <a:endParaRPr lang="en-US" sz="6000" b="1" dirty="0" smtClean="0">
              <a:solidFill>
                <a:schemeClr val="bg1"/>
              </a:solidFill>
              <a:effectLst>
                <a:glow rad="660400">
                  <a:srgbClr val="2A4070">
                    <a:alpha val="22000"/>
                  </a:srgbClr>
                </a:glo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54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t="56964" b="2263"/>
          <a:stretch/>
        </p:blipFill>
        <p:spPr bwMode="auto">
          <a:xfrm>
            <a:off x="6889" y="816762"/>
            <a:ext cx="3283481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/>
          <p:cNvGrpSpPr/>
          <p:nvPr/>
        </p:nvGrpSpPr>
        <p:grpSpPr>
          <a:xfrm flipV="1">
            <a:off x="0" y="6147761"/>
            <a:ext cx="12192000" cy="710239"/>
            <a:chOff x="0" y="0"/>
            <a:chExt cx="12192000" cy="710239"/>
          </a:xfrm>
        </p:grpSpPr>
        <p:pic>
          <p:nvPicPr>
            <p:cNvPr id="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7" t="52825" b="2264"/>
          <a:stretch/>
        </p:blipFill>
        <p:spPr bwMode="auto">
          <a:xfrm>
            <a:off x="10095469" y="11203"/>
            <a:ext cx="2096531" cy="147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3406803" y="742415"/>
            <a:ext cx="5378395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Similarity-based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64665" y="213269"/>
            <a:ext cx="766267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3200" dirty="0" smtClean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ВИДЫ РЕКОМЕНДАТЕЛЬНЫХ СИСТЕМ</a:t>
            </a:r>
            <a:endParaRPr lang="en-US" sz="3200" dirty="0">
              <a:solidFill>
                <a:srgbClr val="617085"/>
              </a:solidFill>
              <a:latin typeface="Century Gothic" panose="020B050202020202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1" name="Прямоугольник 10"/>
          <p:cNvSpPr/>
          <p:nvPr/>
        </p:nvSpPr>
        <p:spPr>
          <a:xfrm flipH="1">
            <a:off x="-5" y="1503063"/>
            <a:ext cx="12192001" cy="5016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D050"/>
              </a:solidFill>
            </a:endParaRPr>
          </a:p>
        </p:txBody>
      </p:sp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36AF60C1-F14B-CF44-982E-8D27A6816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8" b="3160"/>
          <a:stretch/>
        </p:blipFill>
        <p:spPr>
          <a:xfrm>
            <a:off x="2430996" y="1503063"/>
            <a:ext cx="7430203" cy="4999817"/>
          </a:xfrm>
          <a:prstGeom prst="rect">
            <a:avLst/>
          </a:prstGeom>
        </p:spPr>
      </p:pic>
      <p:pic>
        <p:nvPicPr>
          <p:cNvPr id="23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3063"/>
            <a:ext cx="12191996" cy="50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182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D8D5EF4D-757E-8F41-B380-95557EA509A2}"/>
              </a:ext>
            </a:extLst>
          </p:cNvPr>
          <p:cNvSpPr/>
          <p:nvPr/>
        </p:nvSpPr>
        <p:spPr>
          <a:xfrm>
            <a:off x="484611" y="-1370945"/>
            <a:ext cx="52661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pc="600" dirty="0" smtClean="0">
                <a:solidFill>
                  <a:srgbClr val="6ABAEC"/>
                </a:solidFill>
                <a:latin typeface="Century Gothic" panose="020B0502020202020204" pitchFamily="34" charset="0"/>
                <a:ea typeface="Verdana" panose="020B0604030504040204" pitchFamily="34" charset="0"/>
              </a:rPr>
              <a:t>SIMILARITY-BASED</a:t>
            </a:r>
          </a:p>
        </p:txBody>
      </p:sp>
      <p:pic>
        <p:nvPicPr>
          <p:cNvPr id="27" name="Picture 6" descr="D:\Наташа\корел\сувалкина\фото подборка\artificial-intelligence-ai-getty-621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8" r="53196"/>
          <a:stretch/>
        </p:blipFill>
        <p:spPr bwMode="auto">
          <a:xfrm>
            <a:off x="9496304" y="0"/>
            <a:ext cx="26956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Google Shape;252;p33"/>
          <p:cNvSpPr txBox="1"/>
          <p:nvPr/>
        </p:nvSpPr>
        <p:spPr>
          <a:xfrm>
            <a:off x="552734" y="3852885"/>
            <a:ext cx="4704344" cy="265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Aft>
                <a:spcPts val="1200"/>
              </a:spcAft>
              <a:buClr>
                <a:srgbClr val="6ABAEC"/>
              </a:buClr>
              <a:buSzPct val="120000"/>
            </a:pPr>
            <a:r>
              <a:rPr lang="ru-RU" b="1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/>
            </a:r>
            <a:br>
              <a:rPr lang="ru-RU" b="1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</a:br>
            <a:r>
              <a:rPr lang="ru-RU" b="1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Проблемы:</a:t>
            </a:r>
          </a:p>
          <a:p>
            <a:pPr marL="285750" lvl="0" indent="-285750">
              <a:spcAft>
                <a:spcPts val="12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Нечего рекомендовать новым/нетипичным пользователям. Для таких пользователей мы все еще не можем найти похожих.</a:t>
            </a:r>
          </a:p>
          <a:p>
            <a:pPr marL="285750" lvl="0" indent="-285750">
              <a:spcAft>
                <a:spcPts val="12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Холодный старт — новые объекты никому не рекомендуются.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552734" y="1602643"/>
            <a:ext cx="28609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ABAEC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User-based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5413033" y="1602643"/>
            <a:ext cx="2723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6ABAEC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Item-based</a:t>
            </a:r>
            <a:endParaRPr lang="en-US" sz="2000" b="1" dirty="0">
              <a:solidFill>
                <a:srgbClr val="6ABAEC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37" name="Google Shape;252;p33"/>
          <p:cNvSpPr txBox="1"/>
          <p:nvPr/>
        </p:nvSpPr>
        <p:spPr>
          <a:xfrm>
            <a:off x="5476910" y="3852885"/>
            <a:ext cx="5005041" cy="265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Aft>
                <a:spcPts val="1200"/>
              </a:spcAft>
              <a:buClr>
                <a:srgbClr val="6ABAEC"/>
              </a:buClr>
              <a:buSzPct val="120000"/>
            </a:pPr>
            <a:r>
              <a:rPr lang="ru-RU" b="1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/>
            </a:r>
            <a:br>
              <a:rPr lang="ru-RU" b="1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</a:br>
            <a:r>
              <a:rPr lang="ru-RU" b="1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Проблемы:</a:t>
            </a:r>
          </a:p>
          <a:p>
            <a:pPr marL="285750" lvl="0" indent="-285750">
              <a:spcAft>
                <a:spcPts val="12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Холодный старт — новые объекты никому не рекомендуются.</a:t>
            </a:r>
          </a:p>
          <a:p>
            <a:pPr marL="285750" lvl="0" indent="-285750">
              <a:spcAft>
                <a:spcPts val="12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Рекомендации часто тривиальны.</a:t>
            </a: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xmlns="" id="{6F4E81D7-D731-BE4E-8969-F053757D1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34" y="3117006"/>
            <a:ext cx="3787689" cy="903486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xmlns="" id="{0835BD9B-93B3-2B43-8F90-F0A739DD5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745" y="3127465"/>
            <a:ext cx="3863996" cy="998561"/>
          </a:xfrm>
          <a:prstGeom prst="rect">
            <a:avLst/>
          </a:prstGeom>
        </p:spPr>
      </p:pic>
      <p:sp>
        <p:nvSpPr>
          <p:cNvPr id="40" name="Google Shape;252;p33"/>
          <p:cNvSpPr txBox="1"/>
          <p:nvPr/>
        </p:nvSpPr>
        <p:spPr>
          <a:xfrm>
            <a:off x="552734" y="2242506"/>
            <a:ext cx="4219419" cy="265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Aft>
                <a:spcPts val="1200"/>
              </a:spcAft>
              <a:buClr>
                <a:srgbClr val="6ABAEC"/>
              </a:buClr>
              <a:buSzPct val="120000"/>
            </a:pPr>
            <a:r>
              <a:rPr lang="ru-RU" b="1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Заменим жесткую кластеризацию на следующую формулу:</a:t>
            </a:r>
          </a:p>
        </p:txBody>
      </p:sp>
      <p:sp>
        <p:nvSpPr>
          <p:cNvPr id="41" name="Google Shape;252;p33"/>
          <p:cNvSpPr txBox="1"/>
          <p:nvPr/>
        </p:nvSpPr>
        <p:spPr>
          <a:xfrm>
            <a:off x="5413033" y="2234421"/>
            <a:ext cx="4219419" cy="265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Aft>
                <a:spcPts val="1200"/>
              </a:spcAft>
              <a:buClr>
                <a:srgbClr val="6ABAEC"/>
              </a:buClr>
              <a:buSzPct val="120000"/>
            </a:pPr>
            <a:r>
              <a:rPr lang="ru-RU" b="1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Есть абсолютно симметричный алгоритм: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419895" y="213269"/>
            <a:ext cx="9860392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ru-RU" sz="3500" b="1" dirty="0" smtClean="0">
                <a:solidFill>
                  <a:srgbClr val="617085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ВИДЫ РЕКОМЕНДАТЕЛЬНЫХ СИСТЕМ</a:t>
            </a:r>
            <a:endParaRPr lang="en-US" sz="3500" b="1" dirty="0">
              <a:solidFill>
                <a:srgbClr val="617085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0" y="868699"/>
            <a:ext cx="7128164" cy="633010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763F9"/>
              </a:solidFill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466060" y="924341"/>
            <a:ext cx="396935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Similarity-based</a:t>
            </a:r>
          </a:p>
        </p:txBody>
      </p:sp>
    </p:spTree>
    <p:extLst>
      <p:ext uri="{BB962C8B-B14F-4D97-AF65-F5344CB8AC3E}">
        <p14:creationId xmlns:p14="http://schemas.microsoft.com/office/powerpoint/2010/main" val="4006655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t="2864" b="67063"/>
          <a:stretch/>
        </p:blipFill>
        <p:spPr bwMode="auto">
          <a:xfrm>
            <a:off x="1637801" y="5870201"/>
            <a:ext cx="3275593" cy="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1"/>
            <a:ext cx="1581665" cy="6858000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763F9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907598" y="1760265"/>
            <a:ext cx="1368000" cy="36000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48081"/>
          <a:stretch/>
        </p:blipFill>
        <p:spPr bwMode="auto">
          <a:xfrm flipV="1">
            <a:off x="8907140" y="0"/>
            <a:ext cx="3284859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52;p33"/>
          <p:cNvSpPr txBox="1"/>
          <p:nvPr/>
        </p:nvSpPr>
        <p:spPr>
          <a:xfrm>
            <a:off x="1758660" y="173410"/>
            <a:ext cx="8349168" cy="1437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000"/>
            </a:pPr>
            <a:r>
              <a:rPr lang="ru-RU" sz="4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Рекомендательные системы</a:t>
            </a:r>
            <a:endParaRPr lang="en-US" sz="20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3" name="Google Shape;252;p33"/>
          <p:cNvSpPr txBox="1"/>
          <p:nvPr/>
        </p:nvSpPr>
        <p:spPr>
          <a:xfrm>
            <a:off x="6667230" y="2895500"/>
            <a:ext cx="5524769" cy="344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spcAft>
                <a:spcPts val="1200"/>
              </a:spcAft>
              <a:buClr>
                <a:srgbClr val="6ABAEC"/>
              </a:buClr>
              <a:buSzPct val="120000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/>
            </a:r>
            <a:b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</a:br>
            <a:endParaRPr lang="ru-RU" dirty="0">
              <a:solidFill>
                <a:srgbClr val="74778C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457200" lvl="0" indent="-457200">
              <a:spcAft>
                <a:spcPts val="12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Проблема холодного старта.</a:t>
            </a:r>
          </a:p>
          <a:p>
            <a:pPr marL="457200" lvl="0" indent="-457200">
              <a:spcAft>
                <a:spcPts val="12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Плохие предсказания для новых</a:t>
            </a:r>
            <a:r>
              <a:rPr lang="ru-RU" dirty="0" smtClean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/ нетипичных </a:t>
            </a: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пользователей/объектов.</a:t>
            </a:r>
          </a:p>
          <a:p>
            <a:pPr marL="457200" lvl="0" indent="-457200">
              <a:spcAft>
                <a:spcPts val="12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Тривиальность рекомендаций.</a:t>
            </a:r>
          </a:p>
          <a:p>
            <a:pPr marL="457200" lvl="0" indent="-457200">
              <a:spcAft>
                <a:spcPts val="12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Ресурсоемкость вычислений. Для того, чтобы делать предсказания нам нужно держать в памяти все оценки всех пользователей.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7140951" y="2004851"/>
            <a:ext cx="50400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6ABAEC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Все перечисленные методы обладают следующими недостатками:</a:t>
            </a:r>
            <a:endParaRPr lang="ru-RU" sz="2000" b="1" dirty="0">
              <a:solidFill>
                <a:srgbClr val="6ABAE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4" descr="D:\Наташа\корел\сувалкина\фото подборка\artificial-intelligence-robo-hand-huma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8" r="14354"/>
          <a:stretch/>
        </p:blipFill>
        <p:spPr bwMode="auto">
          <a:xfrm>
            <a:off x="562149" y="2048919"/>
            <a:ext cx="5967958" cy="415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D:\Наташа\корел\сувалкина\презентация НЕЙРОНКИ\ДОД\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3" y="2048919"/>
            <a:ext cx="5967958" cy="415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3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t="56964" r="16094" b="2263"/>
          <a:stretch/>
        </p:blipFill>
        <p:spPr bwMode="auto">
          <a:xfrm>
            <a:off x="6890" y="816762"/>
            <a:ext cx="2754842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/>
          <p:cNvGrpSpPr/>
          <p:nvPr/>
        </p:nvGrpSpPr>
        <p:grpSpPr>
          <a:xfrm flipV="1">
            <a:off x="0" y="6147761"/>
            <a:ext cx="12192000" cy="710239"/>
            <a:chOff x="0" y="0"/>
            <a:chExt cx="12192000" cy="710239"/>
          </a:xfrm>
        </p:grpSpPr>
        <p:pic>
          <p:nvPicPr>
            <p:cNvPr id="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7" t="52825" b="2264"/>
          <a:stretch/>
        </p:blipFill>
        <p:spPr bwMode="auto">
          <a:xfrm>
            <a:off x="10095469" y="11203"/>
            <a:ext cx="2096531" cy="147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2902658" y="742415"/>
            <a:ext cx="63866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Matrix - Factorization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64665" y="213269"/>
            <a:ext cx="766267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3200" dirty="0" smtClean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ВИДЫ РЕКОМЕНДАТЕЛЬНЫХ СИСТЕМ</a:t>
            </a:r>
            <a:endParaRPr lang="en-US" sz="3200" dirty="0">
              <a:solidFill>
                <a:srgbClr val="617085"/>
              </a:solidFill>
              <a:latin typeface="Century Gothic" panose="020B050202020202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1" name="Прямоугольник 10"/>
          <p:cNvSpPr/>
          <p:nvPr/>
        </p:nvSpPr>
        <p:spPr>
          <a:xfrm flipH="1">
            <a:off x="-5" y="1503063"/>
            <a:ext cx="12192001" cy="5016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D050"/>
              </a:solidFill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1066110" y="1814190"/>
            <a:ext cx="10059780" cy="4397742"/>
            <a:chOff x="2096859" y="2105138"/>
            <a:chExt cx="10059780" cy="4397742"/>
          </a:xfrm>
        </p:grpSpPr>
        <p:sp>
          <p:nvSpPr>
            <p:cNvPr id="17" name="Заголовок 1">
              <a:extLst>
                <a:ext uri="{FF2B5EF4-FFF2-40B4-BE49-F238E27FC236}">
                  <a16:creationId xmlns:a16="http://schemas.microsoft.com/office/drawing/2014/main" xmlns="" id="{4E7089E2-0982-9846-8DD8-8FE563F33B2E}"/>
                </a:ext>
              </a:extLst>
            </p:cNvPr>
            <p:cNvSpPr txBox="1">
              <a:spLocks/>
            </p:cNvSpPr>
            <p:nvPr/>
          </p:nvSpPr>
          <p:spPr>
            <a:xfrm>
              <a:off x="2264665" y="2281546"/>
              <a:ext cx="3629891" cy="61238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dirty="0">
                  <a:latin typeface="Century Gothic" panose="020B0502020202020204" pitchFamily="34" charset="0"/>
                </a:rPr>
                <a:t>SVD </a:t>
              </a:r>
              <a:r>
                <a:rPr lang="ru-RU" sz="3200" dirty="0">
                  <a:latin typeface="Century Gothic" panose="020B0502020202020204" pitchFamily="34" charset="0"/>
                </a:rPr>
                <a:t>разложение:</a:t>
              </a:r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878D53C7-B999-CB4E-93CD-03BE539E4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6669" y="2105138"/>
              <a:ext cx="3722113" cy="1100703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xmlns="" id="{2733782B-6A0B-6E40-9F35-DAD87ACBF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8205" y="3205841"/>
              <a:ext cx="6987746" cy="1504089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xmlns="" id="{00C56601-A318-2145-8762-F23FE0D3A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859" y="5674983"/>
              <a:ext cx="4139485" cy="827897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xmlns="" id="{4EB8DFF8-C205-3040-B3CF-38D254A21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7426" y="5560828"/>
              <a:ext cx="4039213" cy="879706"/>
            </a:xfrm>
            <a:prstGeom prst="rect">
              <a:avLst/>
            </a:prstGeom>
          </p:spPr>
        </p:pic>
      </p:grpSp>
      <p:pic>
        <p:nvPicPr>
          <p:cNvPr id="23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3063"/>
            <a:ext cx="12191996" cy="50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Стрелка вправо 23">
            <a:extLst>
              <a:ext uri="{FF2B5EF4-FFF2-40B4-BE49-F238E27FC236}">
                <a16:creationId xmlns="" xmlns:a16="http://schemas.microsoft.com/office/drawing/2014/main" id="{8E7A4562-B39C-9C47-94A2-869C21ADEEB8}"/>
              </a:ext>
            </a:extLst>
          </p:cNvPr>
          <p:cNvSpPr/>
          <p:nvPr/>
        </p:nvSpPr>
        <p:spPr>
          <a:xfrm>
            <a:off x="5568982" y="5544669"/>
            <a:ext cx="1304654" cy="496384"/>
          </a:xfrm>
          <a:prstGeom prst="rightArrow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88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t="56964" r="16094" b="2263"/>
          <a:stretch/>
        </p:blipFill>
        <p:spPr bwMode="auto">
          <a:xfrm>
            <a:off x="6890" y="816762"/>
            <a:ext cx="2754842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/>
          <p:cNvGrpSpPr/>
          <p:nvPr/>
        </p:nvGrpSpPr>
        <p:grpSpPr>
          <a:xfrm flipV="1">
            <a:off x="0" y="6147761"/>
            <a:ext cx="12192000" cy="710239"/>
            <a:chOff x="0" y="0"/>
            <a:chExt cx="12192000" cy="710239"/>
          </a:xfrm>
        </p:grpSpPr>
        <p:pic>
          <p:nvPicPr>
            <p:cNvPr id="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7" t="52825" b="2264"/>
          <a:stretch/>
        </p:blipFill>
        <p:spPr bwMode="auto">
          <a:xfrm>
            <a:off x="10095469" y="11203"/>
            <a:ext cx="2096531" cy="147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2902658" y="742415"/>
            <a:ext cx="63866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Matrix - Factorization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64665" y="213269"/>
            <a:ext cx="766267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3200" dirty="0" smtClean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ВИДЫ РЕКОМЕНДАТЕЛЬНЫХ СИСТЕМ</a:t>
            </a:r>
            <a:endParaRPr lang="en-US" sz="3200" dirty="0">
              <a:solidFill>
                <a:srgbClr val="617085"/>
              </a:solidFill>
              <a:latin typeface="Century Gothic" panose="020B050202020202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1" name="Прямоугольник 10"/>
          <p:cNvSpPr/>
          <p:nvPr/>
        </p:nvSpPr>
        <p:spPr>
          <a:xfrm flipH="1">
            <a:off x="-5" y="1503063"/>
            <a:ext cx="12192001" cy="5016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D050"/>
              </a:solidFill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7174D3C7-4CEF-074F-A760-5062F0C87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648" y="1577953"/>
            <a:ext cx="6904701" cy="2915318"/>
          </a:xfrm>
          <a:prstGeom prst="rect">
            <a:avLst/>
          </a:prstGeom>
        </p:spPr>
      </p:pic>
      <p:pic>
        <p:nvPicPr>
          <p:cNvPr id="23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3063"/>
            <a:ext cx="12191996" cy="50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xmlns="" id="{22870C32-724A-6F40-81CB-6D480BBBB165}"/>
                  </a:ext>
                </a:extLst>
              </p:cNvPr>
              <p:cNvSpPr/>
              <p:nvPr/>
            </p:nvSpPr>
            <p:spPr>
              <a:xfrm>
                <a:off x="357625" y="4484021"/>
                <a:ext cx="6615170" cy="18312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ru-RU" b="1" dirty="0" smtClean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Алгоритм</a:t>
                </a:r>
                <a:endParaRPr lang="en-US" b="1" dirty="0">
                  <a:solidFill>
                    <a:srgbClr val="5E6072"/>
                  </a:solidFill>
                  <a:latin typeface="Century Gothic" panose="020B0502020202020204" pitchFamily="34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ru-RU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Чтобы предсказать оценку пользователя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E6072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 для фильма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E6072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, мы берем некоторый вектор 𝑝</a:t>
                </a:r>
                <a:r>
                  <a:rPr lang="ru-RU" baseline="-250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𝑢</a:t>
                </a:r>
                <a:r>
                  <a:rPr lang="ru-RU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 (набор параметров) для данного пользователя и вектор для данного фильма 𝑞</a:t>
                </a:r>
                <a:r>
                  <a:rPr lang="ru-RU" baseline="-250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𝑖</a:t>
                </a:r>
                <a:r>
                  <a:rPr lang="ru-RU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. Их скалярное произведение и будет нужным нам предсказанием: 𝑟̂</a:t>
                </a:r>
                <a:r>
                  <a:rPr lang="ru-RU" baseline="-250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𝑢𝑖</a:t>
                </a:r>
                <a:r>
                  <a:rPr lang="ru-RU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 = ⟨𝑝</a:t>
                </a:r>
                <a:r>
                  <a:rPr lang="ru-RU" baseline="-250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𝑢</a:t>
                </a:r>
                <a:r>
                  <a:rPr lang="ru-RU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,𝑞</a:t>
                </a:r>
                <a:r>
                  <a:rPr lang="ru-RU" baseline="-250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𝑖</a:t>
                </a:r>
                <a:r>
                  <a:rPr lang="ru-RU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⟩. </a:t>
                </a:r>
                <a:endParaRPr lang="ru-RU" b="0" i="0" dirty="0">
                  <a:solidFill>
                    <a:srgbClr val="5E6072"/>
                  </a:solidFill>
                  <a:effectLst/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2870C32-724A-6F40-81CB-6D480BBBB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25" y="4484021"/>
                <a:ext cx="6615170" cy="1831271"/>
              </a:xfrm>
              <a:prstGeom prst="rect">
                <a:avLst/>
              </a:prstGeom>
              <a:blipFill rotWithShape="1">
                <a:blip r:embed="rId5"/>
                <a:stretch>
                  <a:fillRect l="-829" t="-1667" r="-184" b="-4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xmlns="" id="{56F25AD6-574E-544A-9D13-3304190FAF1D}"/>
              </a:ext>
            </a:extLst>
          </p:cNvPr>
          <p:cNvSpPr/>
          <p:nvPr/>
        </p:nvSpPr>
        <p:spPr>
          <a:xfrm>
            <a:off x="7175936" y="4484021"/>
            <a:ext cx="47448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b="1" dirty="0">
                <a:solidFill>
                  <a:srgbClr val="5E6072"/>
                </a:solidFill>
                <a:latin typeface="Century Gothic" panose="020B0502020202020204" pitchFamily="34" charset="0"/>
              </a:rPr>
              <a:t>Проблемы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: 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матрица оценок 𝑹 нам полностью не известна, поэтому мы не можем просто взять ее </a:t>
            </a:r>
            <a:r>
              <a:rPr lang="en-US" dirty="0">
                <a:solidFill>
                  <a:srgbClr val="5E6072"/>
                </a:solidFill>
                <a:latin typeface="Century Gothic" panose="020B0502020202020204" pitchFamily="34" charset="0"/>
              </a:rPr>
              <a:t>SVD-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разложение.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E6072"/>
                </a:solidFill>
                <a:latin typeface="Century Gothic" panose="020B0502020202020204" pitchFamily="34" charset="0"/>
              </a:rPr>
              <a:t>SVD-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разложение не единственное</a:t>
            </a:r>
          </a:p>
        </p:txBody>
      </p:sp>
    </p:spTree>
    <p:extLst>
      <p:ext uri="{BB962C8B-B14F-4D97-AF65-F5344CB8AC3E}">
        <p14:creationId xmlns:p14="http://schemas.microsoft.com/office/powerpoint/2010/main" val="1493021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t="56964" r="16094" b="2263"/>
          <a:stretch/>
        </p:blipFill>
        <p:spPr bwMode="auto">
          <a:xfrm>
            <a:off x="6890" y="816762"/>
            <a:ext cx="2754842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/>
          <p:cNvGrpSpPr/>
          <p:nvPr/>
        </p:nvGrpSpPr>
        <p:grpSpPr>
          <a:xfrm flipV="1">
            <a:off x="0" y="6147761"/>
            <a:ext cx="12192000" cy="710239"/>
            <a:chOff x="0" y="0"/>
            <a:chExt cx="12192000" cy="710239"/>
          </a:xfrm>
        </p:grpSpPr>
        <p:pic>
          <p:nvPicPr>
            <p:cNvPr id="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7" t="52825" b="2264"/>
          <a:stretch/>
        </p:blipFill>
        <p:spPr bwMode="auto">
          <a:xfrm>
            <a:off x="10095469" y="11203"/>
            <a:ext cx="2096531" cy="147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2902658" y="742415"/>
            <a:ext cx="63866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Matrix - Factorization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64665" y="213269"/>
            <a:ext cx="766267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3200" dirty="0" smtClean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ВИДЫ РЕКОМЕНДАТЕЛЬНЫХ СИСТЕМ</a:t>
            </a:r>
            <a:endParaRPr lang="en-US" sz="3200" dirty="0">
              <a:solidFill>
                <a:srgbClr val="617085"/>
              </a:solidFill>
              <a:latin typeface="Century Gothic" panose="020B050202020202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1" name="Прямоугольник 10"/>
          <p:cNvSpPr/>
          <p:nvPr/>
        </p:nvSpPr>
        <p:spPr>
          <a:xfrm flipH="1">
            <a:off x="-5" y="1503063"/>
            <a:ext cx="12192001" cy="5016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D050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xmlns="" id="{2529B6D9-6F89-C64C-9DB5-F76CBDFEC257}"/>
              </a:ext>
            </a:extLst>
          </p:cNvPr>
          <p:cNvSpPr/>
          <p:nvPr/>
        </p:nvSpPr>
        <p:spPr>
          <a:xfrm>
            <a:off x="675841" y="2307347"/>
            <a:ext cx="41717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000" dirty="0">
                <a:solidFill>
                  <a:srgbClr val="222222"/>
                </a:solidFill>
                <a:latin typeface="Century Gothic" panose="020B0502020202020204" pitchFamily="34" charset="0"/>
              </a:rPr>
              <a:t>Чтобы предсказать оценку, мы возьмем вектор пользователя, вектор фильма и получим их скалярное произведение: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C5D8C3EE-D37F-8F40-8DB3-8339A954C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41" y="4244472"/>
            <a:ext cx="4051300" cy="14732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72273D9A-FD35-F64F-A8D2-4363B07BF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745" y="2681861"/>
            <a:ext cx="4432300" cy="1079500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DBCA3948-A146-A84A-8888-C0B377D223F5}"/>
              </a:ext>
            </a:extLst>
          </p:cNvPr>
          <p:cNvSpPr/>
          <p:nvPr/>
        </p:nvSpPr>
        <p:spPr>
          <a:xfrm>
            <a:off x="5719745" y="2191816"/>
            <a:ext cx="31030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222222"/>
                </a:solidFill>
                <a:latin typeface="Century Gothic" panose="020B0502020202020204" pitchFamily="34" charset="0"/>
              </a:rPr>
              <a:t>Обучение:</a:t>
            </a:r>
            <a:endParaRPr lang="ru-RU" sz="2000" b="1" dirty="0">
              <a:latin typeface="Century Gothic" panose="020B0502020202020204" pitchFamily="34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17135442-19C4-494B-A718-B9033A27B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745" y="4403898"/>
            <a:ext cx="5983830" cy="1313774"/>
          </a:xfrm>
          <a:prstGeom prst="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xmlns="" id="{9CBF1C2C-E55D-5948-8443-E5F3D105C2B4}"/>
              </a:ext>
            </a:extLst>
          </p:cNvPr>
          <p:cNvSpPr/>
          <p:nvPr/>
        </p:nvSpPr>
        <p:spPr>
          <a:xfrm>
            <a:off x="5719745" y="3851296"/>
            <a:ext cx="4517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222222"/>
                </a:solidFill>
                <a:latin typeface="Century Gothic" panose="020B0502020202020204" pitchFamily="34" charset="0"/>
              </a:rPr>
              <a:t>Функция ошибки:</a:t>
            </a:r>
            <a:endParaRPr lang="ru-RU" sz="2000" b="1" dirty="0">
              <a:latin typeface="Century Gothic" panose="020B0502020202020204" pitchFamily="34" charset="0"/>
            </a:endParaRPr>
          </a:p>
        </p:txBody>
      </p:sp>
      <p:pic>
        <p:nvPicPr>
          <p:cNvPr id="23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3063"/>
            <a:ext cx="12191996" cy="50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094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t="56964" r="16094" b="2263"/>
          <a:stretch/>
        </p:blipFill>
        <p:spPr bwMode="auto">
          <a:xfrm>
            <a:off x="6890" y="816762"/>
            <a:ext cx="2754842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/>
          <p:cNvGrpSpPr/>
          <p:nvPr/>
        </p:nvGrpSpPr>
        <p:grpSpPr>
          <a:xfrm flipV="1">
            <a:off x="0" y="6147761"/>
            <a:ext cx="12192000" cy="710239"/>
            <a:chOff x="0" y="0"/>
            <a:chExt cx="12192000" cy="710239"/>
          </a:xfrm>
        </p:grpSpPr>
        <p:pic>
          <p:nvPicPr>
            <p:cNvPr id="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7" t="52825" b="2264"/>
          <a:stretch/>
        </p:blipFill>
        <p:spPr bwMode="auto">
          <a:xfrm>
            <a:off x="10095469" y="11203"/>
            <a:ext cx="2096531" cy="147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2902658" y="742415"/>
            <a:ext cx="63866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Matrix - Factorization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64665" y="213269"/>
            <a:ext cx="766267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3200" dirty="0" smtClean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ВИДЫ РЕКОМЕНДАТЕЛЬНЫХ СИСТЕМ</a:t>
            </a:r>
            <a:endParaRPr lang="en-US" sz="3200" dirty="0">
              <a:solidFill>
                <a:srgbClr val="617085"/>
              </a:solidFill>
              <a:latin typeface="Century Gothic" panose="020B050202020202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1" name="Прямоугольник 10"/>
          <p:cNvSpPr/>
          <p:nvPr/>
        </p:nvSpPr>
        <p:spPr>
          <a:xfrm flipH="1">
            <a:off x="-5" y="1503063"/>
            <a:ext cx="12192001" cy="5016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D050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xmlns="" id="{D9B69CB2-9DD2-E549-A05F-EFB8EBE48B7E}"/>
              </a:ext>
            </a:extLst>
          </p:cNvPr>
          <p:cNvSpPr/>
          <p:nvPr/>
        </p:nvSpPr>
        <p:spPr>
          <a:xfrm>
            <a:off x="2000162" y="2297778"/>
            <a:ext cx="81916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222222"/>
                </a:solidFill>
                <a:latin typeface="Century Gothic" panose="020B0502020202020204" pitchFamily="34" charset="0"/>
              </a:rPr>
              <a:t>Нам нужно оптимизировать вот такой функционал: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25472AB2-F5BE-D342-85A6-690C74A36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494" y="2972204"/>
            <a:ext cx="8057016" cy="104099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D80C20EE-5198-5240-B6E1-495086F39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836" y="4851941"/>
            <a:ext cx="4191000" cy="6985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17A90BE2-1822-B148-AB7B-E16176CC7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585" y="4553491"/>
            <a:ext cx="5384800" cy="1143000"/>
          </a:xfrm>
          <a:prstGeom prst="rect">
            <a:avLst/>
          </a:prstGeom>
        </p:spPr>
      </p:pic>
      <p:pic>
        <p:nvPicPr>
          <p:cNvPr id="23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3063"/>
            <a:ext cx="12191996" cy="50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805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t="56964" r="16094" b="2263"/>
          <a:stretch/>
        </p:blipFill>
        <p:spPr bwMode="auto">
          <a:xfrm>
            <a:off x="6890" y="816762"/>
            <a:ext cx="2754842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/>
          <p:cNvGrpSpPr/>
          <p:nvPr/>
        </p:nvGrpSpPr>
        <p:grpSpPr>
          <a:xfrm flipV="1">
            <a:off x="0" y="6147761"/>
            <a:ext cx="12192000" cy="710239"/>
            <a:chOff x="0" y="0"/>
            <a:chExt cx="12192000" cy="710239"/>
          </a:xfrm>
        </p:grpSpPr>
        <p:pic>
          <p:nvPicPr>
            <p:cNvPr id="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7" t="52825" b="2264"/>
          <a:stretch/>
        </p:blipFill>
        <p:spPr bwMode="auto">
          <a:xfrm>
            <a:off x="10095469" y="11203"/>
            <a:ext cx="2096531" cy="147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2902658" y="742415"/>
            <a:ext cx="63866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Matrix - Factorization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64665" y="213269"/>
            <a:ext cx="766267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3200" dirty="0" smtClean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ВИДЫ РЕКОМЕНДАТЕЛЬНЫХ СИСТЕМ</a:t>
            </a:r>
            <a:endParaRPr lang="en-US" sz="3200" dirty="0">
              <a:solidFill>
                <a:srgbClr val="617085"/>
              </a:solidFill>
              <a:latin typeface="Century Gothic" panose="020B050202020202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1" name="Прямоугольник 10"/>
          <p:cNvSpPr/>
          <p:nvPr/>
        </p:nvSpPr>
        <p:spPr>
          <a:xfrm flipH="1">
            <a:off x="-5" y="1503063"/>
            <a:ext cx="12192001" cy="5016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D050"/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65280624-B236-2C47-B1D9-FC6D1D005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652406"/>
            <a:ext cx="6400800" cy="1714500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AD548462-C9E5-6341-8BE5-B7BCBCAC0AC0}"/>
              </a:ext>
            </a:extLst>
          </p:cNvPr>
          <p:cNvSpPr/>
          <p:nvPr/>
        </p:nvSpPr>
        <p:spPr>
          <a:xfrm>
            <a:off x="4120935" y="1922435"/>
            <a:ext cx="3950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Century Gothic" panose="020B0502020202020204" pitchFamily="34" charset="0"/>
              </a:rPr>
              <a:t>Alternating Least Squares</a:t>
            </a:r>
            <a:endParaRPr lang="en-US" sz="2400" b="0" i="0" dirty="0">
              <a:solidFill>
                <a:srgbClr val="222222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AB61A67D-3E7A-5F4E-B822-14BF2440C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668" y="4494050"/>
            <a:ext cx="4572663" cy="1658711"/>
          </a:xfrm>
          <a:prstGeom prst="rect">
            <a:avLst/>
          </a:prstGeom>
        </p:spPr>
      </p:pic>
      <p:pic>
        <p:nvPicPr>
          <p:cNvPr id="23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3063"/>
            <a:ext cx="12191996" cy="50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898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48081"/>
          <a:stretch/>
        </p:blipFill>
        <p:spPr bwMode="auto">
          <a:xfrm flipV="1">
            <a:off x="8907141" y="0"/>
            <a:ext cx="3284859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Прямоугольник 23"/>
          <p:cNvSpPr/>
          <p:nvPr/>
        </p:nvSpPr>
        <p:spPr>
          <a:xfrm>
            <a:off x="-1" y="1106822"/>
            <a:ext cx="12192000" cy="5324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1" y="1106822"/>
            <a:ext cx="749244" cy="5324123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6ABAEC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77239C1F-A0F5-4C4F-9BBD-4A6F28271778}"/>
              </a:ext>
            </a:extLst>
          </p:cNvPr>
          <p:cNvSpPr/>
          <p:nvPr/>
        </p:nvSpPr>
        <p:spPr>
          <a:xfrm>
            <a:off x="1138332" y="1450276"/>
            <a:ext cx="84834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spc="3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ИЗМЕРЕНИЕ КАЧЕСТВА РЕКОМЕНДАЦИЙ</a:t>
            </a:r>
            <a:endParaRPr lang="ru-RU" sz="2800" i="0" spc="300" dirty="0">
              <a:solidFill>
                <a:srgbClr val="5E6072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A3FD7C47-8EE2-FD40-82BF-BFBF4B617FD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8890" y="2328692"/>
            <a:ext cx="5802308" cy="144019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A6028B8B-5E4A-B947-95B3-8B84E668B07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91041" y="4122001"/>
            <a:ext cx="3259459" cy="2131185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2E062A92-DBE4-9A45-8054-C352CBDABB4E}"/>
              </a:ext>
            </a:extLst>
          </p:cNvPr>
          <p:cNvSpPr/>
          <p:nvPr/>
        </p:nvSpPr>
        <p:spPr>
          <a:xfrm>
            <a:off x="1163732" y="4165642"/>
            <a:ext cx="467855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Пусть</a:t>
            </a:r>
            <a:r>
              <a:rPr lang="en-US" dirty="0">
                <a:solidFill>
                  <a:srgbClr val="5E6072"/>
                </a:solidFill>
                <a:latin typeface="Century Gothic" panose="020B0502020202020204" pitchFamily="34" charset="0"/>
              </a:rPr>
              <a:t> </a:t>
            </a:r>
            <a:endParaRPr lang="ru-RU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i="1" dirty="0">
                <a:solidFill>
                  <a:srgbClr val="5E6072"/>
                </a:solidFill>
                <a:latin typeface="Century Gothic" panose="020B0502020202020204" pitchFamily="34" charset="0"/>
              </a:rPr>
              <a:t>R – 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множество рекомендованных объектов, </a:t>
            </a:r>
          </a:p>
          <a:p>
            <a:pPr>
              <a:spcAft>
                <a:spcPts val="1200"/>
              </a:spcAft>
            </a:pPr>
            <a:r>
              <a:rPr lang="en-US" i="1" dirty="0">
                <a:solidFill>
                  <a:srgbClr val="5E6072"/>
                </a:solidFill>
                <a:latin typeface="Century Gothic" panose="020B0502020202020204" pitchFamily="34" charset="0"/>
              </a:rPr>
              <a:t>P – 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множество объектов, которые нравятся пользователю в действительности.</a:t>
            </a:r>
            <a:r>
              <a:rPr lang="ru-RU" i="1" dirty="0">
                <a:solidFill>
                  <a:srgbClr val="5E6072"/>
                </a:solidFill>
                <a:latin typeface="Century Gothic" panose="020B0502020202020204" pitchFamily="34" charset="0"/>
              </a:rPr>
              <a:t> 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 </a:t>
            </a:r>
            <a:endParaRPr lang="ru-RU" b="0" i="0" dirty="0">
              <a:solidFill>
                <a:srgbClr val="5E6072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D8D5EF4D-757E-8F41-B380-95557EA509A2}"/>
              </a:ext>
            </a:extLst>
          </p:cNvPr>
          <p:cNvSpPr/>
          <p:nvPr/>
        </p:nvSpPr>
        <p:spPr>
          <a:xfrm>
            <a:off x="749245" y="214738"/>
            <a:ext cx="776366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Рекомендательные системы</a:t>
            </a:r>
            <a:endParaRPr lang="en-US" sz="3200" b="1" dirty="0" smtClean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4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4" y="1106821"/>
            <a:ext cx="11442755" cy="532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237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48081"/>
          <a:stretch/>
        </p:blipFill>
        <p:spPr bwMode="auto">
          <a:xfrm flipV="1">
            <a:off x="8907141" y="0"/>
            <a:ext cx="3284859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Прямоугольник 23"/>
          <p:cNvSpPr/>
          <p:nvPr/>
        </p:nvSpPr>
        <p:spPr>
          <a:xfrm>
            <a:off x="-1" y="1106822"/>
            <a:ext cx="12192000" cy="5324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1" y="1106822"/>
            <a:ext cx="749244" cy="5324123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6ABAEC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77239C1F-A0F5-4C4F-9BBD-4A6F28271778}"/>
              </a:ext>
            </a:extLst>
          </p:cNvPr>
          <p:cNvSpPr/>
          <p:nvPr/>
        </p:nvSpPr>
        <p:spPr>
          <a:xfrm>
            <a:off x="1138332" y="1450276"/>
            <a:ext cx="84834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spc="3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ИЗМЕРЕНИЕ КАЧЕСТВА РЕКОМЕНДАЦИЙ</a:t>
            </a:r>
            <a:endParaRPr lang="ru-RU" sz="2800" i="0" spc="300" dirty="0">
              <a:solidFill>
                <a:srgbClr val="5E6072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A3FD7C47-8EE2-FD40-82BF-BFBF4B617FD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8890" y="2328692"/>
            <a:ext cx="5802308" cy="144019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A6028B8B-5E4A-B947-95B3-8B84E668B07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91041" y="4122001"/>
            <a:ext cx="3259459" cy="2131185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2E062A92-DBE4-9A45-8054-C352CBDABB4E}"/>
              </a:ext>
            </a:extLst>
          </p:cNvPr>
          <p:cNvSpPr/>
          <p:nvPr/>
        </p:nvSpPr>
        <p:spPr>
          <a:xfrm>
            <a:off x="1163732" y="4165642"/>
            <a:ext cx="467855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Пусть</a:t>
            </a:r>
            <a:r>
              <a:rPr lang="en-US" dirty="0">
                <a:solidFill>
                  <a:srgbClr val="5E6072"/>
                </a:solidFill>
                <a:latin typeface="Century Gothic" panose="020B0502020202020204" pitchFamily="34" charset="0"/>
              </a:rPr>
              <a:t> </a:t>
            </a:r>
            <a:endParaRPr lang="ru-RU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i="1" dirty="0">
                <a:solidFill>
                  <a:srgbClr val="5E6072"/>
                </a:solidFill>
                <a:latin typeface="Century Gothic" panose="020B0502020202020204" pitchFamily="34" charset="0"/>
              </a:rPr>
              <a:t>R – 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множество рекомендованных объектов, </a:t>
            </a:r>
          </a:p>
          <a:p>
            <a:pPr>
              <a:spcAft>
                <a:spcPts val="1200"/>
              </a:spcAft>
            </a:pPr>
            <a:r>
              <a:rPr lang="en-US" i="1" dirty="0">
                <a:solidFill>
                  <a:srgbClr val="5E6072"/>
                </a:solidFill>
                <a:latin typeface="Century Gothic" panose="020B0502020202020204" pitchFamily="34" charset="0"/>
              </a:rPr>
              <a:t>P – 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множество объектов, которые нравятся пользователю в действительности.</a:t>
            </a:r>
            <a:r>
              <a:rPr lang="ru-RU" i="1" dirty="0">
                <a:solidFill>
                  <a:srgbClr val="5E6072"/>
                </a:solidFill>
                <a:latin typeface="Century Gothic" panose="020B0502020202020204" pitchFamily="34" charset="0"/>
              </a:rPr>
              <a:t> </a:t>
            </a: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 </a:t>
            </a:r>
            <a:endParaRPr lang="ru-RU" b="0" i="0" dirty="0">
              <a:solidFill>
                <a:srgbClr val="5E6072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D8D5EF4D-757E-8F41-B380-95557EA509A2}"/>
              </a:ext>
            </a:extLst>
          </p:cNvPr>
          <p:cNvSpPr/>
          <p:nvPr/>
        </p:nvSpPr>
        <p:spPr>
          <a:xfrm>
            <a:off x="749245" y="214738"/>
            <a:ext cx="776366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Рекомендательные системы</a:t>
            </a:r>
            <a:endParaRPr lang="en-US" sz="3200" b="1" dirty="0" smtClean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098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4" y="1106821"/>
            <a:ext cx="11442755" cy="532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514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0" t="2560" r="-2" b="2263"/>
          <a:stretch/>
        </p:blipFill>
        <p:spPr bwMode="auto">
          <a:xfrm>
            <a:off x="9341006" y="0"/>
            <a:ext cx="2850994" cy="312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426210BC-C8B0-5446-AE2F-29FD5E53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935" y="846697"/>
            <a:ext cx="7830065" cy="5875380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195926" y="945747"/>
            <a:ext cx="3674404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48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СИСТЕМЫ</a:t>
            </a:r>
            <a:endParaRPr lang="ru-RU" sz="48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95926" y="244016"/>
            <a:ext cx="610455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4400" dirty="0" smtClean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РЕКОМЕНДАТЕЛЬНЫЕ</a:t>
            </a:r>
            <a:endParaRPr lang="ru-RU" sz="4400" dirty="0">
              <a:solidFill>
                <a:srgbClr val="617085"/>
              </a:solidFill>
              <a:latin typeface="Century Gothic" panose="020B050202020202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pic>
        <p:nvPicPr>
          <p:cNvPr id="15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3" t="3312" r="-2" b="7529"/>
          <a:stretch/>
        </p:blipFill>
        <p:spPr bwMode="auto">
          <a:xfrm>
            <a:off x="0" y="3929449"/>
            <a:ext cx="3295837" cy="292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3" t="57302" r="-2" b="7529"/>
          <a:stretch/>
        </p:blipFill>
        <p:spPr bwMode="auto">
          <a:xfrm>
            <a:off x="0" y="2743200"/>
            <a:ext cx="3295837" cy="115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3" t="3312" r="81284" b="7529"/>
          <a:stretch/>
        </p:blipFill>
        <p:spPr bwMode="auto">
          <a:xfrm>
            <a:off x="3295838" y="3929449"/>
            <a:ext cx="625724" cy="292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3" t="57302" r="82843" b="7529"/>
          <a:stretch/>
        </p:blipFill>
        <p:spPr bwMode="auto">
          <a:xfrm>
            <a:off x="3295837" y="2743200"/>
            <a:ext cx="574493" cy="115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070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48081"/>
          <a:stretch/>
        </p:blipFill>
        <p:spPr bwMode="auto">
          <a:xfrm flipV="1">
            <a:off x="8907141" y="0"/>
            <a:ext cx="3284859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Прямоугольник 23"/>
          <p:cNvSpPr/>
          <p:nvPr/>
        </p:nvSpPr>
        <p:spPr>
          <a:xfrm>
            <a:off x="-1" y="1106822"/>
            <a:ext cx="12192000" cy="5324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1" y="1106822"/>
            <a:ext cx="749244" cy="5324123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6ABAEC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757A554E-1E9B-AA4B-A493-FCA4C262A383}"/>
              </a:ext>
            </a:extLst>
          </p:cNvPr>
          <p:cNvSpPr/>
          <p:nvPr/>
        </p:nvSpPr>
        <p:spPr>
          <a:xfrm>
            <a:off x="1405467" y="1824962"/>
            <a:ext cx="38459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spc="3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МЕРА СХОЖЕСТИ</a:t>
            </a:r>
            <a:endParaRPr lang="ru-RU" sz="2800" i="0" spc="300" dirty="0">
              <a:solidFill>
                <a:srgbClr val="5E6072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xmlns="" id="{C5C93363-12F1-E64C-8C27-DDC65F7CD43A}"/>
              </a:ext>
            </a:extLst>
          </p:cNvPr>
          <p:cNvSpPr/>
          <p:nvPr/>
        </p:nvSpPr>
        <p:spPr>
          <a:xfrm>
            <a:off x="1405467" y="3372055"/>
            <a:ext cx="4548316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indent="-3600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Косинусная мера</a:t>
            </a:r>
          </a:p>
          <a:p>
            <a:pPr marL="360000" indent="-3600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Коэффициент корреляции Пирсона</a:t>
            </a:r>
          </a:p>
          <a:p>
            <a:pPr marL="360000" indent="-3600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Евклидово расстояние</a:t>
            </a:r>
          </a:p>
          <a:p>
            <a:pPr marL="360000" indent="-3600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Коэффициент </a:t>
            </a:r>
            <a:r>
              <a:rPr lang="ru-RU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Танимото</a:t>
            </a:r>
            <a:endParaRPr lang="ru-RU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 marL="360000" indent="-3600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Манхэттенское расстояние и т.д.</a:t>
            </a:r>
            <a:endParaRPr lang="ru-RU" b="0" i="0" dirty="0">
              <a:solidFill>
                <a:srgbClr val="5E6072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18" name="Рисунок 17" descr="Изображение выглядит как объект&#10;&#10;Автоматически созданное описание">
            <a:extLst>
              <a:ext uri="{FF2B5EF4-FFF2-40B4-BE49-F238E27FC236}">
                <a16:creationId xmlns:a16="http://schemas.microsoft.com/office/drawing/2014/main" xmlns="" id="{1864BA8E-6CEB-8C47-A578-54284C8EE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595" y="1833146"/>
            <a:ext cx="2768600" cy="9144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D27F6FCD-D79C-C342-BDC2-5E158E60D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595" y="3359930"/>
            <a:ext cx="3058989" cy="1477329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объект&#10;&#10;Автоматически созданное описание">
            <a:extLst>
              <a:ext uri="{FF2B5EF4-FFF2-40B4-BE49-F238E27FC236}">
                <a16:creationId xmlns:a16="http://schemas.microsoft.com/office/drawing/2014/main" xmlns="" id="{16C63DE8-E797-CA41-BF8F-B32B085BA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595" y="5531482"/>
            <a:ext cx="3581400" cy="584200"/>
          </a:xfrm>
          <a:prstGeom prst="rect">
            <a:avLst/>
          </a:prstGeom>
        </p:spPr>
      </p:pic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xmlns="" id="{82914E15-B4F3-544A-B467-364A7B2180C8}"/>
              </a:ext>
            </a:extLst>
          </p:cNvPr>
          <p:cNvCxnSpPr/>
          <p:nvPr/>
        </p:nvCxnSpPr>
        <p:spPr>
          <a:xfrm flipV="1">
            <a:off x="4089400" y="2346697"/>
            <a:ext cx="2548467" cy="1227667"/>
          </a:xfrm>
          <a:prstGeom prst="straightConnector1">
            <a:avLst/>
          </a:prstGeom>
          <a:ln w="19050">
            <a:solidFill>
              <a:srgbClr val="6ABAE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xmlns="" id="{B226EC6D-82CA-4547-B00C-16E1AD294E44}"/>
              </a:ext>
            </a:extLst>
          </p:cNvPr>
          <p:cNvCxnSpPr/>
          <p:nvPr/>
        </p:nvCxnSpPr>
        <p:spPr>
          <a:xfrm>
            <a:off x="5251392" y="3955364"/>
            <a:ext cx="1380531" cy="0"/>
          </a:xfrm>
          <a:prstGeom prst="straightConnector1">
            <a:avLst/>
          </a:prstGeom>
          <a:ln w="19050">
            <a:solidFill>
              <a:srgbClr val="6ABAE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xmlns="" id="{7C36A6BE-4BB4-1249-990C-8067EA29FDED}"/>
              </a:ext>
            </a:extLst>
          </p:cNvPr>
          <p:cNvCxnSpPr>
            <a:cxnSpLocks/>
          </p:cNvCxnSpPr>
          <p:nvPr/>
        </p:nvCxnSpPr>
        <p:spPr>
          <a:xfrm>
            <a:off x="4991100" y="5149164"/>
            <a:ext cx="1646767" cy="382318"/>
          </a:xfrm>
          <a:prstGeom prst="straightConnector1">
            <a:avLst/>
          </a:prstGeom>
          <a:ln w="19050">
            <a:solidFill>
              <a:srgbClr val="6ABAE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D8D5EF4D-757E-8F41-B380-95557EA509A2}"/>
              </a:ext>
            </a:extLst>
          </p:cNvPr>
          <p:cNvSpPr/>
          <p:nvPr/>
        </p:nvSpPr>
        <p:spPr>
          <a:xfrm>
            <a:off x="749245" y="214738"/>
            <a:ext cx="776366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Рекомендательные системы</a:t>
            </a:r>
            <a:endParaRPr lang="en-US" sz="3200" b="1" dirty="0" smtClean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098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4" y="1106821"/>
            <a:ext cx="11442755" cy="532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162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48081"/>
          <a:stretch/>
        </p:blipFill>
        <p:spPr bwMode="auto">
          <a:xfrm flipV="1">
            <a:off x="8907141" y="0"/>
            <a:ext cx="3284859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Прямоугольник 23"/>
          <p:cNvSpPr/>
          <p:nvPr/>
        </p:nvSpPr>
        <p:spPr>
          <a:xfrm>
            <a:off x="-1" y="1106822"/>
            <a:ext cx="12192000" cy="5324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1" y="1106822"/>
            <a:ext cx="749244" cy="5324123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6ABAEC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757A554E-1E9B-AA4B-A493-FCA4C262A383}"/>
              </a:ext>
            </a:extLst>
          </p:cNvPr>
          <p:cNvSpPr/>
          <p:nvPr/>
        </p:nvSpPr>
        <p:spPr>
          <a:xfrm>
            <a:off x="1405467" y="1824962"/>
            <a:ext cx="38459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spc="3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МЕРА СХОЖЕСТИ</a:t>
            </a:r>
            <a:endParaRPr lang="ru-RU" sz="2800" i="0" spc="300" dirty="0">
              <a:solidFill>
                <a:srgbClr val="5E6072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xmlns="" id="{C5C93363-12F1-E64C-8C27-DDC65F7CD43A}"/>
              </a:ext>
            </a:extLst>
          </p:cNvPr>
          <p:cNvSpPr/>
          <p:nvPr/>
        </p:nvSpPr>
        <p:spPr>
          <a:xfrm>
            <a:off x="1405467" y="3372055"/>
            <a:ext cx="4548316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indent="-3600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Косинусная мера</a:t>
            </a:r>
          </a:p>
          <a:p>
            <a:pPr marL="360000" indent="-3600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Коэффициент корреляции Пирсона</a:t>
            </a:r>
          </a:p>
          <a:p>
            <a:pPr marL="360000" indent="-3600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Евклидово расстояние</a:t>
            </a:r>
          </a:p>
          <a:p>
            <a:pPr marL="360000" indent="-3600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Коэффициент </a:t>
            </a:r>
            <a:r>
              <a:rPr lang="ru-RU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Танимото</a:t>
            </a:r>
            <a:endParaRPr lang="ru-RU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 marL="360000" indent="-3600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5E6072"/>
                </a:solidFill>
                <a:latin typeface="Century Gothic" panose="020B0502020202020204" pitchFamily="34" charset="0"/>
              </a:rPr>
              <a:t>Манхэттенское расстояние и т.д.</a:t>
            </a:r>
            <a:endParaRPr lang="ru-RU" b="0" i="0" dirty="0">
              <a:solidFill>
                <a:srgbClr val="5E6072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18" name="Рисунок 17" descr="Изображение выглядит как объект&#10;&#10;Автоматически созданное описание">
            <a:extLst>
              <a:ext uri="{FF2B5EF4-FFF2-40B4-BE49-F238E27FC236}">
                <a16:creationId xmlns:a16="http://schemas.microsoft.com/office/drawing/2014/main" xmlns="" id="{1864BA8E-6CEB-8C47-A578-54284C8EE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595" y="1833146"/>
            <a:ext cx="2768600" cy="9144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D27F6FCD-D79C-C342-BDC2-5E158E60D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595" y="3359930"/>
            <a:ext cx="3058989" cy="1477329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объект&#10;&#10;Автоматически созданное описание">
            <a:extLst>
              <a:ext uri="{FF2B5EF4-FFF2-40B4-BE49-F238E27FC236}">
                <a16:creationId xmlns:a16="http://schemas.microsoft.com/office/drawing/2014/main" xmlns="" id="{16C63DE8-E797-CA41-BF8F-B32B085BA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595" y="5531482"/>
            <a:ext cx="3581400" cy="584200"/>
          </a:xfrm>
          <a:prstGeom prst="rect">
            <a:avLst/>
          </a:prstGeom>
        </p:spPr>
      </p:pic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xmlns="" id="{82914E15-B4F3-544A-B467-364A7B2180C8}"/>
              </a:ext>
            </a:extLst>
          </p:cNvPr>
          <p:cNvCxnSpPr/>
          <p:nvPr/>
        </p:nvCxnSpPr>
        <p:spPr>
          <a:xfrm flipV="1">
            <a:off x="4089400" y="2346697"/>
            <a:ext cx="2548467" cy="1227667"/>
          </a:xfrm>
          <a:prstGeom prst="straightConnector1">
            <a:avLst/>
          </a:prstGeom>
          <a:ln w="19050">
            <a:solidFill>
              <a:srgbClr val="6ABAE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xmlns="" id="{B226EC6D-82CA-4547-B00C-16E1AD294E44}"/>
              </a:ext>
            </a:extLst>
          </p:cNvPr>
          <p:cNvCxnSpPr/>
          <p:nvPr/>
        </p:nvCxnSpPr>
        <p:spPr>
          <a:xfrm>
            <a:off x="5251392" y="3955364"/>
            <a:ext cx="1380531" cy="0"/>
          </a:xfrm>
          <a:prstGeom prst="straightConnector1">
            <a:avLst/>
          </a:prstGeom>
          <a:ln w="19050">
            <a:solidFill>
              <a:srgbClr val="6ABAE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xmlns="" id="{7C36A6BE-4BB4-1249-990C-8067EA29FDED}"/>
              </a:ext>
            </a:extLst>
          </p:cNvPr>
          <p:cNvCxnSpPr>
            <a:cxnSpLocks/>
          </p:cNvCxnSpPr>
          <p:nvPr/>
        </p:nvCxnSpPr>
        <p:spPr>
          <a:xfrm>
            <a:off x="4991100" y="5149164"/>
            <a:ext cx="1646767" cy="382318"/>
          </a:xfrm>
          <a:prstGeom prst="straightConnector1">
            <a:avLst/>
          </a:prstGeom>
          <a:ln w="19050">
            <a:solidFill>
              <a:srgbClr val="6ABAE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D8D5EF4D-757E-8F41-B380-95557EA509A2}"/>
              </a:ext>
            </a:extLst>
          </p:cNvPr>
          <p:cNvSpPr/>
          <p:nvPr/>
        </p:nvSpPr>
        <p:spPr>
          <a:xfrm>
            <a:off x="749245" y="214738"/>
            <a:ext cx="776366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Рекомендательные системы</a:t>
            </a:r>
            <a:endParaRPr lang="en-US" sz="3200" b="1" dirty="0" smtClean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098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4" y="1106821"/>
            <a:ext cx="11442755" cy="532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401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6" t="56964" b="2263"/>
          <a:stretch/>
        </p:blipFill>
        <p:spPr bwMode="auto">
          <a:xfrm>
            <a:off x="9416487" y="1005804"/>
            <a:ext cx="2775513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/>
          <p:cNvGrpSpPr/>
          <p:nvPr/>
        </p:nvGrpSpPr>
        <p:grpSpPr>
          <a:xfrm>
            <a:off x="0" y="6147761"/>
            <a:ext cx="12192000" cy="710239"/>
            <a:chOff x="0" y="0"/>
            <a:chExt cx="12192000" cy="710239"/>
          </a:xfrm>
        </p:grpSpPr>
        <p:pic>
          <p:nvPicPr>
            <p:cNvPr id="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Прямоугольник 22"/>
          <p:cNvSpPr/>
          <p:nvPr/>
        </p:nvSpPr>
        <p:spPr>
          <a:xfrm>
            <a:off x="0" y="1739900"/>
            <a:ext cx="12192000" cy="4737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3" t="56964" r="-1" b="2263"/>
          <a:stretch/>
        </p:blipFill>
        <p:spPr bwMode="auto">
          <a:xfrm>
            <a:off x="0" y="0"/>
            <a:ext cx="1701816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-3398376" y="-1163626"/>
            <a:ext cx="36471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Pipeline</a:t>
            </a:r>
            <a:endParaRPr lang="ru-RU" sz="60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-2289097" y="-253846"/>
            <a:ext cx="1428596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5400" dirty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NLP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xmlns="" id="{B226EC6D-82CA-4547-B00C-16E1AD294E44}"/>
              </a:ext>
            </a:extLst>
          </p:cNvPr>
          <p:cNvCxnSpPr/>
          <p:nvPr/>
        </p:nvCxnSpPr>
        <p:spPr>
          <a:xfrm>
            <a:off x="5631244" y="3348461"/>
            <a:ext cx="1356279" cy="13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2453E19C-AEBE-5445-8BDC-EAE788B7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531" y="2683932"/>
            <a:ext cx="9220937" cy="191346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D3FCD0C7-F499-1E4B-83A2-A4E1D3494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872" y="5426274"/>
            <a:ext cx="3070133" cy="981321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xmlns="" id="{D85E42AF-A1EC-DF49-A956-E19E713993DB}"/>
              </a:ext>
            </a:extLst>
          </p:cNvPr>
          <p:cNvSpPr/>
          <p:nvPr/>
        </p:nvSpPr>
        <p:spPr>
          <a:xfrm>
            <a:off x="3017346" y="5778429"/>
            <a:ext cx="2140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Мера схожести:</a:t>
            </a:r>
            <a:endParaRPr lang="ru-RU" i="0" dirty="0">
              <a:solidFill>
                <a:srgbClr val="222222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="" xmlns:a16="http://schemas.microsoft.com/office/drawing/2014/main" id="{D8D5EF4D-757E-8F41-B380-95557EA509A2}"/>
              </a:ext>
            </a:extLst>
          </p:cNvPr>
          <p:cNvSpPr/>
          <p:nvPr/>
        </p:nvSpPr>
        <p:spPr>
          <a:xfrm>
            <a:off x="1787770" y="214738"/>
            <a:ext cx="86164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Рекомендательные системы</a:t>
            </a:r>
            <a:endParaRPr lang="en-US" sz="3600" b="1" dirty="0" smtClean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ru-RU" sz="2000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4961716" y="952908"/>
            <a:ext cx="2268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4000" dirty="0" smtClean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ПРИМЕР</a:t>
            </a:r>
            <a:endParaRPr lang="en-US" sz="4000" dirty="0">
              <a:solidFill>
                <a:srgbClr val="617085"/>
              </a:solidFill>
              <a:latin typeface="Century Gothic" panose="020B050202020202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pic>
        <p:nvPicPr>
          <p:cNvPr id="24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9901"/>
            <a:ext cx="12192000" cy="366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592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48081"/>
          <a:stretch/>
        </p:blipFill>
        <p:spPr bwMode="auto">
          <a:xfrm flipV="1">
            <a:off x="8907141" y="0"/>
            <a:ext cx="3284859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Прямоугольник 23"/>
          <p:cNvSpPr/>
          <p:nvPr/>
        </p:nvSpPr>
        <p:spPr>
          <a:xfrm>
            <a:off x="-1" y="1106822"/>
            <a:ext cx="12192000" cy="5324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1" y="1106822"/>
            <a:ext cx="749244" cy="5324123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6ABAEC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757A554E-1E9B-AA4B-A493-FCA4C262A383}"/>
              </a:ext>
            </a:extLst>
          </p:cNvPr>
          <p:cNvSpPr/>
          <p:nvPr/>
        </p:nvSpPr>
        <p:spPr>
          <a:xfrm>
            <a:off x="1405467" y="1301742"/>
            <a:ext cx="1875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spc="300" dirty="0" smtClean="0">
                <a:solidFill>
                  <a:srgbClr val="5E6072"/>
                </a:solidFill>
                <a:latin typeface="Century Gothic" panose="020B0502020202020204" pitchFamily="34" charset="0"/>
              </a:rPr>
              <a:t>ПРИМЕР</a:t>
            </a:r>
            <a:endParaRPr lang="ru-RU" sz="2800" i="0" spc="300" dirty="0">
              <a:solidFill>
                <a:srgbClr val="5E6072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D8D5EF4D-757E-8F41-B380-95557EA509A2}"/>
              </a:ext>
            </a:extLst>
          </p:cNvPr>
          <p:cNvSpPr/>
          <p:nvPr/>
        </p:nvSpPr>
        <p:spPr>
          <a:xfrm>
            <a:off x="749245" y="214738"/>
            <a:ext cx="776366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 smtClean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Рекомендательные системы</a:t>
            </a:r>
            <a:endParaRPr lang="en-US" sz="3200" b="1" dirty="0" smtClean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269B7298-B36A-724A-8B8A-DCDAEDE10A48}"/>
              </a:ext>
            </a:extLst>
          </p:cNvPr>
          <p:cNvSpPr/>
          <p:nvPr/>
        </p:nvSpPr>
        <p:spPr>
          <a:xfrm>
            <a:off x="1446819" y="2266115"/>
            <a:ext cx="5000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222222"/>
                </a:solidFill>
                <a:latin typeface="Century Gothic" panose="020B0502020202020204" pitchFamily="34" charset="0"/>
              </a:rPr>
              <a:t>Алгоритм </a:t>
            </a:r>
            <a:r>
              <a:rPr lang="ru-RU" b="1" dirty="0" err="1">
                <a:solidFill>
                  <a:srgbClr val="222222"/>
                </a:solidFill>
                <a:latin typeface="Century Gothic" panose="020B0502020202020204" pitchFamily="34" charset="0"/>
              </a:rPr>
              <a:t>коллаборативной</a:t>
            </a:r>
            <a:r>
              <a:rPr lang="ru-RU" b="1" dirty="0">
                <a:solidFill>
                  <a:srgbClr val="222222"/>
                </a:solidFill>
                <a:latin typeface="Century Gothic" panose="020B0502020202020204" pitchFamily="34" charset="0"/>
              </a:rPr>
              <a:t> фильтрации</a:t>
            </a:r>
            <a:endParaRPr lang="ru-RU" b="1" i="0" dirty="0">
              <a:solidFill>
                <a:srgbClr val="222222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91FD312B-B676-5240-ABD5-13420C605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120" y="2808419"/>
            <a:ext cx="4521315" cy="76832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xmlns="" id="{00C7FE04-5619-BE4A-B5F4-311D6D6CD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809" y="3938719"/>
            <a:ext cx="8170872" cy="2364086"/>
          </a:xfrm>
          <a:prstGeom prst="rect">
            <a:avLst/>
          </a:prstGeom>
        </p:spPr>
      </p:pic>
      <p:grpSp>
        <p:nvGrpSpPr>
          <p:cNvPr id="2" name="Группа 1"/>
          <p:cNvGrpSpPr/>
          <p:nvPr/>
        </p:nvGrpSpPr>
        <p:grpSpPr>
          <a:xfrm>
            <a:off x="7966841" y="2252518"/>
            <a:ext cx="3362318" cy="1516365"/>
            <a:chOff x="8281159" y="2025621"/>
            <a:chExt cx="3048000" cy="1273362"/>
          </a:xfrm>
        </p:grpSpPr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xmlns="" id="{1706F8C5-C3B9-604C-9CCF-0E0883B8F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295"/>
            <a:stretch/>
          </p:blipFill>
          <p:spPr>
            <a:xfrm>
              <a:off x="8281159" y="2025621"/>
              <a:ext cx="3048000" cy="547423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xmlns="" id="{D82DB510-BF06-6545-AD6A-C7B653001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81159" y="2727483"/>
              <a:ext cx="2692400" cy="571500"/>
            </a:xfrm>
            <a:prstGeom prst="rect">
              <a:avLst/>
            </a:prstGeom>
          </p:spPr>
        </p:pic>
      </p:grpSp>
      <p:pic>
        <p:nvPicPr>
          <p:cNvPr id="31" name="Picture 2" descr="D:\Наташа\корел\сувалкина\презентация НЕЙРОНКИ\ДОД\2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4" y="1106821"/>
            <a:ext cx="11442755" cy="532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943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Группа 17"/>
          <p:cNvGrpSpPr/>
          <p:nvPr/>
        </p:nvGrpSpPr>
        <p:grpSpPr>
          <a:xfrm>
            <a:off x="0" y="6147761"/>
            <a:ext cx="12192000" cy="710239"/>
            <a:chOff x="0" y="0"/>
            <a:chExt cx="12192000" cy="710239"/>
          </a:xfrm>
        </p:grpSpPr>
        <p:pic>
          <p:nvPicPr>
            <p:cNvPr id="1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6" t="56964" b="2263"/>
          <a:stretch/>
        </p:blipFill>
        <p:spPr bwMode="auto">
          <a:xfrm>
            <a:off x="9416487" y="0"/>
            <a:ext cx="2775513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3" t="56964" r="-1" b="2263"/>
          <a:stretch/>
        </p:blipFill>
        <p:spPr bwMode="auto">
          <a:xfrm>
            <a:off x="0" y="323493"/>
            <a:ext cx="1701816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669634"/>
            <a:ext cx="12192000" cy="5833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xmlns="" id="{6576E7F3-E4B2-F146-8F93-77B83EF7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2"/>
          <a:stretch/>
        </p:blipFill>
        <p:spPr>
          <a:xfrm>
            <a:off x="975496" y="669636"/>
            <a:ext cx="10241008" cy="5690368"/>
          </a:xfrm>
          <a:prstGeom prst="rect">
            <a:avLst/>
          </a:prstGeom>
        </p:spPr>
      </p:pic>
      <p:pic>
        <p:nvPicPr>
          <p:cNvPr id="16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9636"/>
            <a:ext cx="12192000" cy="585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752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Группа 17"/>
          <p:cNvGrpSpPr/>
          <p:nvPr/>
        </p:nvGrpSpPr>
        <p:grpSpPr>
          <a:xfrm>
            <a:off x="0" y="6147761"/>
            <a:ext cx="12192000" cy="710239"/>
            <a:chOff x="0" y="0"/>
            <a:chExt cx="12192000" cy="710239"/>
          </a:xfrm>
        </p:grpSpPr>
        <p:pic>
          <p:nvPicPr>
            <p:cNvPr id="1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6" t="56964" b="2263"/>
          <a:stretch/>
        </p:blipFill>
        <p:spPr bwMode="auto">
          <a:xfrm>
            <a:off x="0" y="0"/>
            <a:ext cx="2775513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56964" r="-1" b="2263"/>
          <a:stretch/>
        </p:blipFill>
        <p:spPr bwMode="auto">
          <a:xfrm>
            <a:off x="8983362" y="323493"/>
            <a:ext cx="3208638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669634"/>
            <a:ext cx="12192000" cy="5833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CD9F7CD9-8980-AB4C-A274-1C5CB521E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38" y="858542"/>
            <a:ext cx="11037724" cy="5455427"/>
          </a:xfrm>
          <a:prstGeom prst="rect">
            <a:avLst/>
          </a:prstGeom>
        </p:spPr>
      </p:pic>
      <p:pic>
        <p:nvPicPr>
          <p:cNvPr id="16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9636"/>
            <a:ext cx="12192000" cy="585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396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362947"/>
            <a:ext cx="6560457" cy="493900"/>
            <a:chOff x="-740229" y="6563001"/>
            <a:chExt cx="7292335" cy="548999"/>
          </a:xfrm>
        </p:grpSpPr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" t="17901" b="67063"/>
            <a:stretch/>
          </p:blipFill>
          <p:spPr bwMode="auto">
            <a:xfrm>
              <a:off x="-740229" y="6563001"/>
              <a:ext cx="3641015" cy="548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01" b="67063"/>
            <a:stretch/>
          </p:blipFill>
          <p:spPr bwMode="auto">
            <a:xfrm>
              <a:off x="2900791" y="6563001"/>
              <a:ext cx="3651315" cy="548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Прямоугольник 14"/>
          <p:cNvSpPr/>
          <p:nvPr/>
        </p:nvSpPr>
        <p:spPr>
          <a:xfrm>
            <a:off x="6667500" y="4642677"/>
            <a:ext cx="5350655" cy="2215323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-2"/>
            <a:ext cx="390719" cy="2662539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4" b="21121"/>
          <a:stretch/>
        </p:blipFill>
        <p:spPr bwMode="auto">
          <a:xfrm>
            <a:off x="8909291" y="-784"/>
            <a:ext cx="3284859" cy="249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Прямоугольник 26"/>
          <p:cNvSpPr/>
          <p:nvPr/>
        </p:nvSpPr>
        <p:spPr>
          <a:xfrm>
            <a:off x="5931242" y="1503064"/>
            <a:ext cx="5864492" cy="5016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1CA21517-0563-FB4A-962D-94463AAA7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848" y="1775114"/>
            <a:ext cx="5766031" cy="4587833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xmlns="" id="{DD7D1F21-887B-3848-A358-F8D59A228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087" y="1516561"/>
            <a:ext cx="7224593" cy="612384"/>
          </a:xfrm>
        </p:spPr>
        <p:txBody>
          <a:bodyPr>
            <a:noAutofit/>
          </a:bodyPr>
          <a:lstStyle/>
          <a:p>
            <a:pPr algn="l"/>
            <a:r>
              <a:rPr lang="ru-RU" sz="4800" b="1" dirty="0">
                <a:solidFill>
                  <a:srgbClr val="5E60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Виды рекомендательных систем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xmlns="" id="{EDCFBDD0-5E4A-0E40-B8A4-7887131672FE}"/>
              </a:ext>
            </a:extLst>
          </p:cNvPr>
          <p:cNvSpPr/>
          <p:nvPr/>
        </p:nvSpPr>
        <p:spPr>
          <a:xfrm>
            <a:off x="696088" y="2200873"/>
            <a:ext cx="4131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6ABAE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Collaborative Filtering </a:t>
            </a:r>
            <a:endParaRPr lang="ru-RU" sz="2400" dirty="0">
              <a:solidFill>
                <a:srgbClr val="6ABAE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Google Shape;252;p33"/>
          <p:cNvSpPr txBox="1"/>
          <p:nvPr/>
        </p:nvSpPr>
        <p:spPr>
          <a:xfrm>
            <a:off x="696088" y="2874309"/>
            <a:ext cx="4827382" cy="3645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lvl="0" indent="-457200">
              <a:lnSpc>
                <a:spcPct val="120000"/>
              </a:lnSpc>
              <a:spcAft>
                <a:spcPts val="18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Для рекомендации используется история оценок как самого пользователя, так и других пользователей.</a:t>
            </a:r>
          </a:p>
          <a:p>
            <a:pPr marL="457200" lvl="0" indent="-457200">
              <a:lnSpc>
                <a:spcPct val="120000"/>
              </a:lnSpc>
              <a:spcAft>
                <a:spcPts val="18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Более универсальный подход, часто дает лучший результат.</a:t>
            </a:r>
          </a:p>
          <a:p>
            <a:pPr marL="457200" lvl="0" indent="-457200">
              <a:lnSpc>
                <a:spcPct val="120000"/>
              </a:lnSpc>
              <a:spcAft>
                <a:spcPts val="18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Есть свои проблемы (например, холодный старт).</a:t>
            </a:r>
          </a:p>
        </p:txBody>
      </p:sp>
      <p:pic>
        <p:nvPicPr>
          <p:cNvPr id="31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242" y="1503064"/>
            <a:ext cx="5864491" cy="50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519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362947"/>
            <a:ext cx="6560457" cy="493900"/>
            <a:chOff x="-740229" y="6563001"/>
            <a:chExt cx="7292335" cy="548999"/>
          </a:xfrm>
        </p:grpSpPr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" t="17901" b="67063"/>
            <a:stretch/>
          </p:blipFill>
          <p:spPr bwMode="auto">
            <a:xfrm>
              <a:off x="-740229" y="6563001"/>
              <a:ext cx="3641015" cy="548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01" b="67063"/>
            <a:stretch/>
          </p:blipFill>
          <p:spPr bwMode="auto">
            <a:xfrm>
              <a:off x="2900791" y="6563001"/>
              <a:ext cx="3651315" cy="548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Прямоугольник 14"/>
          <p:cNvSpPr/>
          <p:nvPr/>
        </p:nvSpPr>
        <p:spPr>
          <a:xfrm>
            <a:off x="6667500" y="4642677"/>
            <a:ext cx="5350655" cy="2215323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-2"/>
            <a:ext cx="390719" cy="2662539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4" b="21121"/>
          <a:stretch/>
        </p:blipFill>
        <p:spPr bwMode="auto">
          <a:xfrm>
            <a:off x="8909291" y="-784"/>
            <a:ext cx="3284859" cy="249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Прямоугольник 26"/>
          <p:cNvSpPr/>
          <p:nvPr/>
        </p:nvSpPr>
        <p:spPr>
          <a:xfrm>
            <a:off x="5931242" y="1503064"/>
            <a:ext cx="5864492" cy="5016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xmlns="" id="{DD7D1F21-887B-3848-A358-F8D59A228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087" y="1516561"/>
            <a:ext cx="7224593" cy="612384"/>
          </a:xfrm>
        </p:spPr>
        <p:txBody>
          <a:bodyPr>
            <a:noAutofit/>
          </a:bodyPr>
          <a:lstStyle/>
          <a:p>
            <a:pPr algn="l"/>
            <a:r>
              <a:rPr lang="ru-RU" sz="4800" b="1" dirty="0">
                <a:solidFill>
                  <a:srgbClr val="5E60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Виды рекомендательных систем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xmlns="" id="{EDCFBDD0-5E4A-0E40-B8A4-7887131672FE}"/>
              </a:ext>
            </a:extLst>
          </p:cNvPr>
          <p:cNvSpPr/>
          <p:nvPr/>
        </p:nvSpPr>
        <p:spPr>
          <a:xfrm>
            <a:off x="696088" y="2200873"/>
            <a:ext cx="31390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6ABAE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Content-based</a:t>
            </a:r>
            <a:endParaRPr lang="ru-RU" sz="2800" dirty="0">
              <a:solidFill>
                <a:srgbClr val="6ABAE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5CC4174A-7A53-0D45-932C-227F307D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457" y="1516561"/>
            <a:ext cx="4674597" cy="5002990"/>
          </a:xfrm>
          <a:prstGeom prst="rect">
            <a:avLst/>
          </a:prstGeom>
        </p:spPr>
      </p:pic>
      <p:sp>
        <p:nvSpPr>
          <p:cNvPr id="30" name="Google Shape;252;p33"/>
          <p:cNvSpPr txBox="1"/>
          <p:nvPr/>
        </p:nvSpPr>
        <p:spPr>
          <a:xfrm>
            <a:off x="696088" y="2928551"/>
            <a:ext cx="5235154" cy="344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lvl="0" indent="-457200">
              <a:spcAft>
                <a:spcPts val="12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Пользователю рекомендуются объекты, похожие на те, которые этот пользователь уже употребил.</a:t>
            </a:r>
          </a:p>
          <a:p>
            <a:pPr marL="457200" lvl="0" indent="-457200">
              <a:spcAft>
                <a:spcPts val="12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Похожести оцениваются по признакам содержимого объектов.</a:t>
            </a:r>
          </a:p>
          <a:p>
            <a:pPr marL="457200" lvl="0" indent="-457200">
              <a:spcAft>
                <a:spcPts val="12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Сильная зависимость от предметной области, полезность рекомендаций ограничена.</a:t>
            </a:r>
            <a:endParaRPr lang="ru-RU" sz="2000" dirty="0">
              <a:solidFill>
                <a:srgbClr val="74778C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509" y="1503063"/>
            <a:ext cx="5864491" cy="50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385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362947"/>
            <a:ext cx="6560457" cy="493900"/>
            <a:chOff x="-740229" y="6563001"/>
            <a:chExt cx="7292335" cy="548999"/>
          </a:xfrm>
        </p:grpSpPr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" t="17901" b="67063"/>
            <a:stretch/>
          </p:blipFill>
          <p:spPr bwMode="auto">
            <a:xfrm>
              <a:off x="-740229" y="6563001"/>
              <a:ext cx="3641015" cy="548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01" b="67063"/>
            <a:stretch/>
          </p:blipFill>
          <p:spPr bwMode="auto">
            <a:xfrm>
              <a:off x="2900791" y="6563001"/>
              <a:ext cx="3651315" cy="548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Прямоугольник 14"/>
          <p:cNvSpPr/>
          <p:nvPr/>
        </p:nvSpPr>
        <p:spPr>
          <a:xfrm>
            <a:off x="6667500" y="4642677"/>
            <a:ext cx="5350655" cy="2215323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-2"/>
            <a:ext cx="390719" cy="2662539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4" b="21121"/>
          <a:stretch/>
        </p:blipFill>
        <p:spPr bwMode="auto">
          <a:xfrm>
            <a:off x="8909291" y="-784"/>
            <a:ext cx="3284859" cy="249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Прямоугольник 26"/>
          <p:cNvSpPr/>
          <p:nvPr/>
        </p:nvSpPr>
        <p:spPr>
          <a:xfrm>
            <a:off x="6301946" y="1503064"/>
            <a:ext cx="5493788" cy="5016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xmlns="" id="{DD7D1F21-887B-3848-A358-F8D59A228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087" y="1516561"/>
            <a:ext cx="7224593" cy="612384"/>
          </a:xfrm>
        </p:spPr>
        <p:txBody>
          <a:bodyPr>
            <a:noAutofit/>
          </a:bodyPr>
          <a:lstStyle/>
          <a:p>
            <a:pPr algn="l"/>
            <a:r>
              <a:rPr lang="ru-RU" sz="4800" b="1" dirty="0">
                <a:solidFill>
                  <a:srgbClr val="5E60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Виды рекомендательных систем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xmlns="" id="{EDCFBDD0-5E4A-0E40-B8A4-7887131672FE}"/>
              </a:ext>
            </a:extLst>
          </p:cNvPr>
          <p:cNvSpPr/>
          <p:nvPr/>
        </p:nvSpPr>
        <p:spPr>
          <a:xfrm>
            <a:off x="696088" y="2200873"/>
            <a:ext cx="34980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6ABAE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Similarity-based</a:t>
            </a:r>
          </a:p>
        </p:txBody>
      </p:sp>
      <p:sp>
        <p:nvSpPr>
          <p:cNvPr id="30" name="Google Shape;252;p33"/>
          <p:cNvSpPr txBox="1"/>
          <p:nvPr/>
        </p:nvSpPr>
        <p:spPr>
          <a:xfrm>
            <a:off x="696088" y="2932993"/>
            <a:ext cx="5235154" cy="141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spcAft>
                <a:spcPts val="600"/>
              </a:spcAft>
              <a:buClr>
                <a:srgbClr val="6ABAEC"/>
              </a:buClr>
              <a:buSzPct val="120000"/>
            </a:pPr>
            <a:r>
              <a:rPr lang="ru-RU" b="1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Обозначения:</a:t>
            </a:r>
          </a:p>
          <a:p>
            <a:pPr lvl="0">
              <a:spcAft>
                <a:spcPts val="600"/>
              </a:spcAft>
              <a:buClr>
                <a:srgbClr val="6ABAEC"/>
              </a:buClr>
              <a:buSzPct val="120000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𝑢 ∈𝑈 – пользователи;</a:t>
            </a:r>
          </a:p>
          <a:p>
            <a:pPr lvl="0">
              <a:spcAft>
                <a:spcPts val="600"/>
              </a:spcAft>
              <a:buClr>
                <a:srgbClr val="6ABAEC"/>
              </a:buClr>
              <a:buSzPct val="120000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𝑖 ∈𝐼 – объекты;</a:t>
            </a:r>
          </a:p>
          <a:p>
            <a:pPr lvl="0">
              <a:spcAft>
                <a:spcPts val="600"/>
              </a:spcAft>
              <a:buClr>
                <a:srgbClr val="6ABAEC"/>
              </a:buClr>
              <a:buSzPct val="120000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𝑟_(𝑢,𝑖)  ∈𝐷 – действия пользователей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84501A17-6BF7-5848-9B67-B64C82B2F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019" y="2462483"/>
            <a:ext cx="4487401" cy="155019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F7DA9996-4DEA-E94A-B887-4E88483BE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955" y="4664698"/>
            <a:ext cx="4490319" cy="1557337"/>
          </a:xfrm>
          <a:prstGeom prst="rect">
            <a:avLst/>
          </a:prstGeom>
        </p:spPr>
      </p:pic>
      <p:sp>
        <p:nvSpPr>
          <p:cNvPr id="21" name="Заголовок 1">
            <a:extLst>
              <a:ext uri="{FF2B5EF4-FFF2-40B4-BE49-F238E27FC236}">
                <a16:creationId xmlns:a16="http://schemas.microsoft.com/office/drawing/2014/main" xmlns="" id="{EE7CB936-97BA-EE44-98D6-9409E273E89B}"/>
              </a:ext>
            </a:extLst>
          </p:cNvPr>
          <p:cNvSpPr txBox="1">
            <a:spLocks/>
          </p:cNvSpPr>
          <p:nvPr/>
        </p:nvSpPr>
        <p:spPr>
          <a:xfrm>
            <a:off x="6814020" y="1606159"/>
            <a:ext cx="4730866" cy="6123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rgbClr val="5E6072"/>
                </a:solidFill>
                <a:latin typeface="Century Gothic" panose="020B0502020202020204" pitchFamily="34" charset="0"/>
              </a:rPr>
              <a:t>Предсказание рейтинга</a:t>
            </a:r>
          </a:p>
        </p:txBody>
      </p:sp>
      <p:pic>
        <p:nvPicPr>
          <p:cNvPr id="31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946" y="1503063"/>
            <a:ext cx="5493787" cy="50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Стрелка вправо 21">
            <a:extLst>
              <a:ext uri="{FF2B5EF4-FFF2-40B4-BE49-F238E27FC236}">
                <a16:creationId xmlns="" xmlns:a16="http://schemas.microsoft.com/office/drawing/2014/main" id="{8E7A4562-B39C-9C47-94A2-869C21ADEEB8}"/>
              </a:ext>
            </a:extLst>
          </p:cNvPr>
          <p:cNvSpPr/>
          <p:nvPr/>
        </p:nvSpPr>
        <p:spPr>
          <a:xfrm rot="5400000">
            <a:off x="8793780" y="4094845"/>
            <a:ext cx="527877" cy="496384"/>
          </a:xfrm>
          <a:prstGeom prst="rightArrow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23" name="Google Shape;252;p33"/>
          <p:cNvSpPr txBox="1"/>
          <p:nvPr/>
        </p:nvSpPr>
        <p:spPr>
          <a:xfrm>
            <a:off x="696088" y="4927013"/>
            <a:ext cx="5605858" cy="141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spcAft>
                <a:spcPts val="600"/>
              </a:spcAft>
              <a:buClr>
                <a:srgbClr val="6ABAEC"/>
              </a:buClr>
              <a:buSzPct val="120000"/>
            </a:pPr>
            <a:r>
              <a:rPr lang="ru-RU" b="1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Задачи:</a:t>
            </a:r>
          </a:p>
          <a:p>
            <a:pPr lvl="0">
              <a:spcAft>
                <a:spcPts val="600"/>
              </a:spcAft>
              <a:buClr>
                <a:srgbClr val="6ABAEC"/>
              </a:buClr>
              <a:buSzPct val="120000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предсказать предпочтение 𝑟 ̂_(𝑢,𝑖)=</a:t>
            </a:r>
            <a:r>
              <a:rPr lang="ru-RU" dirty="0" err="1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Predict</a:t>
            </a: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(</a:t>
            </a:r>
            <a:r>
              <a:rPr lang="ru-RU" dirty="0" err="1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u,i</a:t>
            </a: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);</a:t>
            </a:r>
          </a:p>
          <a:p>
            <a:pPr lvl="0">
              <a:spcAft>
                <a:spcPts val="600"/>
              </a:spcAft>
              <a:buClr>
                <a:srgbClr val="6ABAEC"/>
              </a:buClr>
              <a:buSzPct val="120000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персональные предпочтения 𝑢 →(𝑖_1, …,𝑖_𝑘 );</a:t>
            </a:r>
          </a:p>
          <a:p>
            <a:pPr lvl="0">
              <a:spcAft>
                <a:spcPts val="600"/>
              </a:spcAft>
              <a:buClr>
                <a:srgbClr val="6ABAEC"/>
              </a:buClr>
              <a:buSzPct val="120000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похожие объекты  𝑖 →(𝑖_1, …,𝑖_𝑀 ).</a:t>
            </a:r>
          </a:p>
        </p:txBody>
      </p:sp>
      <p:sp>
        <p:nvSpPr>
          <p:cNvPr id="24" name="Стрелка вправо 23">
            <a:extLst>
              <a:ext uri="{FF2B5EF4-FFF2-40B4-BE49-F238E27FC236}">
                <a16:creationId xmlns="" xmlns:a16="http://schemas.microsoft.com/office/drawing/2014/main" id="{8E7A4562-B39C-9C47-94A2-869C21ADEEB8}"/>
              </a:ext>
            </a:extLst>
          </p:cNvPr>
          <p:cNvSpPr/>
          <p:nvPr/>
        </p:nvSpPr>
        <p:spPr>
          <a:xfrm rot="5400000">
            <a:off x="996667" y="4361856"/>
            <a:ext cx="527877" cy="496384"/>
          </a:xfrm>
          <a:prstGeom prst="rightArrow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840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 flipV="1">
            <a:off x="0" y="6147761"/>
            <a:ext cx="12192000" cy="710239"/>
            <a:chOff x="0" y="0"/>
            <a:chExt cx="12192000" cy="710239"/>
          </a:xfrm>
        </p:grpSpPr>
        <p:pic>
          <p:nvPicPr>
            <p:cNvPr id="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7" t="52825" b="2264"/>
          <a:stretch/>
        </p:blipFill>
        <p:spPr bwMode="auto">
          <a:xfrm>
            <a:off x="10095469" y="11203"/>
            <a:ext cx="2096531" cy="147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t="56964" b="2263"/>
          <a:stretch/>
        </p:blipFill>
        <p:spPr bwMode="auto">
          <a:xfrm>
            <a:off x="6889" y="816762"/>
            <a:ext cx="3283481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3406803" y="742415"/>
            <a:ext cx="5378395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Similarity-based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64665" y="213269"/>
            <a:ext cx="766267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3200" dirty="0" smtClean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ВИДЫ РЕКОМЕНДАТЕЛЬНЫХ СИСТЕМ</a:t>
            </a:r>
            <a:endParaRPr lang="en-US" sz="3200" dirty="0">
              <a:solidFill>
                <a:srgbClr val="617085"/>
              </a:solidFill>
              <a:latin typeface="Century Gothic" panose="020B050202020202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1" name="Прямоугольник 10"/>
          <p:cNvSpPr/>
          <p:nvPr/>
        </p:nvSpPr>
        <p:spPr>
          <a:xfrm flipH="1">
            <a:off x="-4" y="1503063"/>
            <a:ext cx="12192001" cy="5016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D050"/>
              </a:solidFill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81DF81EC-4EA9-D74B-BCE4-C80D21B57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889" y="5314065"/>
            <a:ext cx="3132094" cy="968288"/>
          </a:xfrm>
          <a:prstGeom prst="rect">
            <a:avLst/>
          </a:prstGeom>
        </p:spPr>
      </p:pic>
      <p:pic>
        <p:nvPicPr>
          <p:cNvPr id="23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" y="1503063"/>
            <a:ext cx="12207144" cy="50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EDCFBDD0-5E4A-0E40-B8A4-7887131672FE}"/>
              </a:ext>
            </a:extLst>
          </p:cNvPr>
          <p:cNvSpPr/>
          <p:nvPr/>
        </p:nvSpPr>
        <p:spPr>
          <a:xfrm>
            <a:off x="958261" y="1813796"/>
            <a:ext cx="41553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rgbClr val="74778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Простейший алгоритм</a:t>
            </a:r>
            <a:endParaRPr lang="ru-RU" sz="2400" dirty="0">
              <a:solidFill>
                <a:srgbClr val="74778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Google Shape;252;p33"/>
          <p:cNvSpPr txBox="1"/>
          <p:nvPr/>
        </p:nvSpPr>
        <p:spPr>
          <a:xfrm>
            <a:off x="476121" y="2344071"/>
            <a:ext cx="5840585" cy="3222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spcAft>
                <a:spcPts val="12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Выберем некоторую условную меру схожести пользователей по их истории оценок 𝑠𝑖𝑚(𝑢, 𝑣).</a:t>
            </a:r>
          </a:p>
          <a:p>
            <a:pPr marL="457200" lvl="0" indent="-457200">
              <a:spcAft>
                <a:spcPts val="12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Объединим пользователей в группы (кластеры) так, чтобы похожие пользователи оказывались в одном кластере: 𝑢 ⟼ 𝐹(𝑢).</a:t>
            </a:r>
          </a:p>
          <a:p>
            <a:pPr marL="457200" lvl="0" indent="-457200">
              <a:spcAft>
                <a:spcPts val="12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Оценку пользователя объекту будем предсказывать как среднюю оценку кластера этому объекту: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EDCFBDD0-5E4A-0E40-B8A4-7887131672FE}"/>
              </a:ext>
            </a:extLst>
          </p:cNvPr>
          <p:cNvSpPr/>
          <p:nvPr/>
        </p:nvSpPr>
        <p:spPr>
          <a:xfrm>
            <a:off x="7060600" y="1813796"/>
            <a:ext cx="2220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rgbClr val="74778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Недостатки</a:t>
            </a:r>
            <a:endParaRPr lang="ru-RU" sz="2400" dirty="0">
              <a:solidFill>
                <a:srgbClr val="74778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Google Shape;252;p33"/>
          <p:cNvSpPr txBox="1"/>
          <p:nvPr/>
        </p:nvSpPr>
        <p:spPr>
          <a:xfrm>
            <a:off x="6603172" y="2342618"/>
            <a:ext cx="5047736" cy="3222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spcAft>
                <a:spcPts val="12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Нечего рекомендовать новым/нетипичным пользователям. Для таких пользователей не найдется подходящего кластера с похожими на них пользователями.</a:t>
            </a:r>
          </a:p>
          <a:p>
            <a:pPr marL="457200" lvl="0" indent="-457200">
              <a:spcAft>
                <a:spcPts val="12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Не учитывается специфика каждого пользователя. В каком-то смысле мы делим всех пользователей на какие-то классы (шаблоны).</a:t>
            </a:r>
          </a:p>
          <a:p>
            <a:pPr marL="457200" lvl="0" indent="-457200">
              <a:spcAft>
                <a:spcPts val="12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Если в кластере никто не оценивал объект, то предсказание сделать не получится.</a:t>
            </a:r>
          </a:p>
        </p:txBody>
      </p:sp>
    </p:spTree>
    <p:extLst>
      <p:ext uri="{BB962C8B-B14F-4D97-AF65-F5344CB8AC3E}">
        <p14:creationId xmlns:p14="http://schemas.microsoft.com/office/powerpoint/2010/main" val="1704109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t="56964" b="2263"/>
          <a:stretch/>
        </p:blipFill>
        <p:spPr bwMode="auto">
          <a:xfrm>
            <a:off x="6889" y="816762"/>
            <a:ext cx="3283481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/>
          <p:cNvGrpSpPr/>
          <p:nvPr/>
        </p:nvGrpSpPr>
        <p:grpSpPr>
          <a:xfrm flipV="1">
            <a:off x="0" y="6147761"/>
            <a:ext cx="12192000" cy="710239"/>
            <a:chOff x="0" y="0"/>
            <a:chExt cx="12192000" cy="710239"/>
          </a:xfrm>
        </p:grpSpPr>
        <p:pic>
          <p:nvPicPr>
            <p:cNvPr id="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7" t="52825" b="2264"/>
          <a:stretch/>
        </p:blipFill>
        <p:spPr bwMode="auto">
          <a:xfrm>
            <a:off x="10095469" y="11203"/>
            <a:ext cx="2096531" cy="147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3406803" y="742415"/>
            <a:ext cx="5378395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Similarity-based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264665" y="213269"/>
            <a:ext cx="766267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3200" dirty="0" smtClean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ВИДЫ РЕКОМЕНДАТЕЛЬНЫХ СИСТЕМ</a:t>
            </a:r>
            <a:endParaRPr lang="en-US" sz="3200" dirty="0">
              <a:solidFill>
                <a:srgbClr val="617085"/>
              </a:solidFill>
              <a:latin typeface="Century Gothic" panose="020B050202020202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1" name="Прямоугольник 10"/>
          <p:cNvSpPr/>
          <p:nvPr/>
        </p:nvSpPr>
        <p:spPr>
          <a:xfrm flipH="1">
            <a:off x="-5" y="1503063"/>
            <a:ext cx="12192001" cy="5016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D050"/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CCC61955-CF3B-EA42-9B47-8FFD05A4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18" y="1544715"/>
            <a:ext cx="10571953" cy="4873670"/>
          </a:xfrm>
          <a:prstGeom prst="rect">
            <a:avLst/>
          </a:prstGeom>
        </p:spPr>
      </p:pic>
      <p:pic>
        <p:nvPicPr>
          <p:cNvPr id="23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3063"/>
            <a:ext cx="12191996" cy="50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37718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4666</TotalTime>
  <Words>435</Words>
  <Application>Microsoft Office PowerPoint</Application>
  <PresentationFormat>Произвольный</PresentationFormat>
  <Paragraphs>111</Paragraphs>
  <Slides>23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Виды рекомендательных систем</vt:lpstr>
      <vt:lpstr>Виды рекомендательных систем</vt:lpstr>
      <vt:lpstr>Виды рекомендательных систем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 Language Processing</dc:title>
  <dc:creator>Дмитрий Ермолов</dc:creator>
  <cp:lastModifiedBy>Pentagon</cp:lastModifiedBy>
  <cp:revision>68</cp:revision>
  <dcterms:created xsi:type="dcterms:W3CDTF">2019-07-12T11:55:36Z</dcterms:created>
  <dcterms:modified xsi:type="dcterms:W3CDTF">2019-10-01T09:29:20Z</dcterms:modified>
</cp:coreProperties>
</file>